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diagrams/data18.xml" ContentType="application/vnd.openxmlformats-officedocument.drawingml.diagramData+xml"/>
  <Override PartName="/ppt/diagrams/data17.xml" ContentType="application/vnd.openxmlformats-officedocument.drawingml.diagramData+xml"/>
  <Override PartName="/ppt/diagrams/data16.xml" ContentType="application/vnd.openxmlformats-officedocument.drawingml.diagramData+xml"/>
  <Override PartName="/ppt/diagrams/data15.xml" ContentType="application/vnd.openxmlformats-officedocument.drawingml.diagramData+xml"/>
  <Override PartName="/ppt/diagrams/data14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7.xml" ContentType="application/vnd.openxmlformats-officedocument.drawingml.diagramData+xml"/>
  <Override PartName="/ppt/diagrams/data8.xml" ContentType="application/vnd.openxmlformats-officedocument.drawingml.diagramData+xml"/>
  <Override PartName="/ppt/diagrams/data9.xml" ContentType="application/vnd.openxmlformats-officedocument.drawingml.diagramData+xml"/>
  <Override PartName="/ppt/diagrams/data13.xml" ContentType="application/vnd.openxmlformats-officedocument.drawingml.diagramData+xml"/>
  <Override PartName="/ppt/diagrams/data12.xml" ContentType="application/vnd.openxmlformats-officedocument.drawingml.diagramData+xml"/>
  <Override PartName="/ppt/diagrams/data11.xml" ContentType="application/vnd.openxmlformats-officedocument.drawingml.diagramData+xml"/>
  <Override PartName="/ppt/diagrams/data10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32.xml" ContentType="application/vnd.openxmlformats-officedocument.presentationml.slide+xml"/>
  <Override PartName="/ppt/slides/slide2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1.xml" ContentType="application/vnd.openxmlformats-officedocument.presentationml.slide+xml"/>
  <Override PartName="/ppt/slides/slide33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28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layout11.xml" ContentType="application/vnd.openxmlformats-officedocument.drawingml.diagramLayout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diagrams/quickStyle5.xml" ContentType="application/vnd.openxmlformats-officedocument.drawingml.diagramStyle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drawing7.xml" ContentType="application/vnd.ms-office.drawingml.diagramDrawing+xml"/>
  <Override PartName="/ppt/diagrams/colors7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7.xml" ContentType="application/vnd.openxmlformats-officedocument.drawingml.diagramLayout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layout6.xml" ContentType="application/vnd.openxmlformats-officedocument.drawingml.diagramLayout+xml"/>
  <Override PartName="/ppt/diagrams/colors3.xml" ContentType="application/vnd.openxmlformats-officedocument.drawingml.diagramColors+xml"/>
  <Override PartName="/ppt/diagrams/layout4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layout8.xml" ContentType="application/vnd.openxmlformats-officedocument.drawingml.diagramLayout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diagrams/colors8.xml" ContentType="application/vnd.openxmlformats-officedocument.drawingml.diagramColors+xml"/>
  <Override PartName="/ppt/diagrams/drawing10.xml" ContentType="application/vnd.ms-office.drawingml.diagramDrawing+xml"/>
  <Override PartName="/ppt/diagrams/quickStyle14.xml" ContentType="application/vnd.openxmlformats-officedocument.drawingml.diagramStyle+xml"/>
  <Override PartName="/ppt/diagrams/layout14.xml" ContentType="application/vnd.openxmlformats-officedocument.drawingml.diagramLayout+xml"/>
  <Override PartName="/ppt/diagrams/layout10.xml" ContentType="application/vnd.openxmlformats-officedocument.drawingml.diagramLayout+xml"/>
  <Override PartName="/ppt/diagrams/drawing13.xml" ContentType="application/vnd.ms-office.drawingml.diagramDrawing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colors13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3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colors10.xml" ContentType="application/vnd.openxmlformats-officedocument.drawingml.diagramColors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quickStyle10.xml" ContentType="application/vnd.openxmlformats-officedocument.drawingml.diagramStyle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quickStyle8.xml" ContentType="application/vnd.openxmlformats-officedocument.drawingml.diagramStyle+xml"/>
  <Override PartName="/ppt/diagrams/drawing18.xml" ContentType="application/vnd.ms-office.drawingml.diagramDrawing+xml"/>
  <Override PartName="/ppt/notesMasters/notesMaster1.xml" ContentType="application/vnd.openxmlformats-officedocument.presentationml.notesMaster+xml"/>
  <Override PartName="/ppt/diagrams/drawing9.xml" ContentType="application/vnd.ms-office.drawingml.diagramDrawing+xml"/>
  <Override PartName="/ppt/diagrams/colors9.xml" ContentType="application/vnd.openxmlformats-officedocument.drawingml.diagramColors+xml"/>
  <Override PartName="/ppt/diagrams/quickStyle9.xml" ContentType="application/vnd.openxmlformats-officedocument.drawingml.diagramStyle+xml"/>
  <Override PartName="/ppt/diagrams/layout9.xml" ContentType="application/vnd.openxmlformats-officedocument.drawingml.diagramLayout+xml"/>
  <Override PartName="/ppt/diagrams/drawing8.xml" ContentType="application/vnd.ms-office.drawingml.diagramDrawing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theme/theme1.xml" ContentType="application/vnd.openxmlformats-officedocument.theme+xml"/>
  <Override PartName="/ppt/diagrams/layout17.xml" ContentType="application/vnd.openxmlformats-officedocument.drawingml.diagramLayout+xml"/>
  <Override PartName="/ppt/diagrams/layout18.xml" ContentType="application/vnd.openxmlformats-officedocument.drawingml.diagramLayout+xml"/>
  <Override PartName="/ppt/diagrams/quickStyle17.xml" ContentType="application/vnd.openxmlformats-officedocument.drawingml.diagramStyle+xml"/>
  <Override PartName="/ppt/diagrams/drawing17.xml" ContentType="application/vnd.ms-office.drawingml.diagramDrawing+xml"/>
  <Override PartName="/ppt/diagrams/colors17.xml" ContentType="application/vnd.openxmlformats-officedocument.drawingml.diagramColor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8" r:id="rId4"/>
    <p:sldId id="292" r:id="rId5"/>
    <p:sldId id="259" r:id="rId6"/>
    <p:sldId id="293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5" r:id="rId17"/>
    <p:sldId id="276" r:id="rId18"/>
    <p:sldId id="269" r:id="rId19"/>
    <p:sldId id="270" r:id="rId20"/>
    <p:sldId id="271" r:id="rId21"/>
    <p:sldId id="272" r:id="rId22"/>
    <p:sldId id="279" r:id="rId23"/>
    <p:sldId id="273" r:id="rId24"/>
    <p:sldId id="274" r:id="rId25"/>
    <p:sldId id="277" r:id="rId26"/>
    <p:sldId id="278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767" autoAdjust="0"/>
  </p:normalViewPr>
  <p:slideViewPr>
    <p:cSldViewPr snapToGrid="0" showGuides="1">
      <p:cViewPr varScale="1">
        <p:scale>
          <a:sx n="67" d="100"/>
          <a:sy n="67" d="100"/>
        </p:scale>
        <p:origin x="834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1EA37B-C279-434C-AA54-C26569035C7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CCD622-ED53-4C80-B99F-69836E52157E}">
      <dgm:prSet custT="1"/>
      <dgm:spPr/>
      <dgm:t>
        <a:bodyPr/>
        <a:lstStyle/>
        <a:p>
          <a:pPr rtl="0"/>
          <a:r>
            <a:rPr lang="ru-RU" sz="2000" b="1" i="0" dirty="0" smtClean="0"/>
            <a:t>Внешнеэкономический договор </a:t>
          </a:r>
          <a:r>
            <a:rPr lang="ru-RU" sz="2000" b="0" i="0" dirty="0" smtClean="0"/>
            <a:t>– </a:t>
          </a:r>
        </a:p>
        <a:p>
          <a:pPr rtl="0"/>
          <a:r>
            <a:rPr lang="ru-RU" sz="1700" b="0" i="0" dirty="0" smtClean="0"/>
            <a:t>соглашение между резидентом и нерезидентом об установлении, изменении или прекращении гражданских прав и обязанностей (с учетом дополнений и приложений к нему) </a:t>
          </a:r>
          <a:endParaRPr lang="ru-RU" sz="1700" dirty="0"/>
        </a:p>
      </dgm:t>
    </dgm:pt>
    <dgm:pt modelId="{6555E348-8E82-4587-A072-8E6641361E41}" type="parTrans" cxnId="{6CE042EF-02E2-4461-93DE-B0A4E2DA4336}">
      <dgm:prSet/>
      <dgm:spPr/>
      <dgm:t>
        <a:bodyPr/>
        <a:lstStyle/>
        <a:p>
          <a:endParaRPr lang="ru-RU"/>
        </a:p>
      </dgm:t>
    </dgm:pt>
    <dgm:pt modelId="{066F1D23-D403-4B15-A568-5565155016C0}" type="sibTrans" cxnId="{6CE042EF-02E2-4461-93DE-B0A4E2DA4336}">
      <dgm:prSet/>
      <dgm:spPr/>
      <dgm:t>
        <a:bodyPr/>
        <a:lstStyle/>
        <a:p>
          <a:endParaRPr lang="ru-RU"/>
        </a:p>
      </dgm:t>
    </dgm:pt>
    <dgm:pt modelId="{1EC51186-37A8-4742-981A-E5C4C1227D37}">
      <dgm:prSet custT="1"/>
      <dgm:spPr/>
      <dgm:t>
        <a:bodyPr/>
        <a:lstStyle/>
        <a:p>
          <a:pPr rtl="0"/>
          <a:r>
            <a:rPr lang="ru-RU" sz="2000" b="1" i="0" dirty="0" smtClean="0"/>
            <a:t>Внешнеторговый договор </a:t>
          </a:r>
        </a:p>
        <a:p>
          <a:pPr rtl="0"/>
          <a:r>
            <a:rPr lang="ru-RU" sz="1700" b="0" i="0" dirty="0" smtClean="0"/>
            <a:t>- валютный договор между резидентом и нерезидентом, предусматривающий возмездную передачу товаров (в том числе по договорам комиссии и сделкам, не связанным с перемещением товаров через Государственную границу Республики Беларусь), имущества в аренду (в том числе по сделкам, не связанным с перемещением товаров через Государственную границу Республики Беларусь), нераскрытой информации, исключительных прав на объекты интеллектуальной собственности, имущественных прав, возмездное выполнение работ, оказание услуг.</a:t>
          </a:r>
          <a:endParaRPr lang="ru-RU" sz="1700" dirty="0"/>
        </a:p>
      </dgm:t>
    </dgm:pt>
    <dgm:pt modelId="{6C394921-61AE-433E-9F6D-7F1F0BAF5706}" type="parTrans" cxnId="{3905516A-546F-4312-BE66-50825452F28C}">
      <dgm:prSet/>
      <dgm:spPr/>
      <dgm:t>
        <a:bodyPr/>
        <a:lstStyle/>
        <a:p>
          <a:endParaRPr lang="ru-RU"/>
        </a:p>
      </dgm:t>
    </dgm:pt>
    <dgm:pt modelId="{479C4C84-842E-4943-87AC-3E2CC838CEF7}" type="sibTrans" cxnId="{3905516A-546F-4312-BE66-50825452F28C}">
      <dgm:prSet/>
      <dgm:spPr/>
      <dgm:t>
        <a:bodyPr/>
        <a:lstStyle/>
        <a:p>
          <a:endParaRPr lang="ru-RU"/>
        </a:p>
      </dgm:t>
    </dgm:pt>
    <dgm:pt modelId="{C29A42A2-E5D6-47BB-A0CA-1511DC668852}" type="pres">
      <dgm:prSet presAssocID="{6F1EA37B-C279-434C-AA54-C26569035C77}" presName="Name0" presStyleCnt="0">
        <dgm:presLayoutVars>
          <dgm:dir/>
          <dgm:resizeHandles val="exact"/>
        </dgm:presLayoutVars>
      </dgm:prSet>
      <dgm:spPr/>
    </dgm:pt>
    <dgm:pt modelId="{BFBDB888-FA21-4463-9024-952CCAB6FCBB}" type="pres">
      <dgm:prSet presAssocID="{F2CCD622-ED53-4C80-B99F-69836E52157E}" presName="node" presStyleLbl="node1" presStyleIdx="0" presStyleCnt="2">
        <dgm:presLayoutVars>
          <dgm:bulletEnabled val="1"/>
        </dgm:presLayoutVars>
      </dgm:prSet>
      <dgm:spPr/>
    </dgm:pt>
    <dgm:pt modelId="{CC268FFF-F4BD-4FB8-BD61-194578F116D6}" type="pres">
      <dgm:prSet presAssocID="{066F1D23-D403-4B15-A568-5565155016C0}" presName="sibTrans" presStyleLbl="sibTrans2D1" presStyleIdx="0" presStyleCnt="1"/>
      <dgm:spPr/>
    </dgm:pt>
    <dgm:pt modelId="{F4D2D170-F6C0-4735-BE5C-8E754D6C8A60}" type="pres">
      <dgm:prSet presAssocID="{066F1D23-D403-4B15-A568-5565155016C0}" presName="connectorText" presStyleLbl="sibTrans2D1" presStyleIdx="0" presStyleCnt="1"/>
      <dgm:spPr/>
    </dgm:pt>
    <dgm:pt modelId="{80BEF2DE-EBC6-45A8-852B-3C31D63837B6}" type="pres">
      <dgm:prSet presAssocID="{1EC51186-37A8-4742-981A-E5C4C1227D37}" presName="node" presStyleLbl="node1" presStyleIdx="1" presStyleCnt="2">
        <dgm:presLayoutVars>
          <dgm:bulletEnabled val="1"/>
        </dgm:presLayoutVars>
      </dgm:prSet>
      <dgm:spPr/>
    </dgm:pt>
  </dgm:ptLst>
  <dgm:cxnLst>
    <dgm:cxn modelId="{128F10B2-7C84-4B32-8142-DF552153D29C}" type="presOf" srcId="{1EC51186-37A8-4742-981A-E5C4C1227D37}" destId="{80BEF2DE-EBC6-45A8-852B-3C31D63837B6}" srcOrd="0" destOrd="0" presId="urn:microsoft.com/office/officeart/2005/8/layout/process1"/>
    <dgm:cxn modelId="{8CAC5DF4-6847-4625-A125-F58C05986EBC}" type="presOf" srcId="{F2CCD622-ED53-4C80-B99F-69836E52157E}" destId="{BFBDB888-FA21-4463-9024-952CCAB6FCBB}" srcOrd="0" destOrd="0" presId="urn:microsoft.com/office/officeart/2005/8/layout/process1"/>
    <dgm:cxn modelId="{3905516A-546F-4312-BE66-50825452F28C}" srcId="{6F1EA37B-C279-434C-AA54-C26569035C77}" destId="{1EC51186-37A8-4742-981A-E5C4C1227D37}" srcOrd="1" destOrd="0" parTransId="{6C394921-61AE-433E-9F6D-7F1F0BAF5706}" sibTransId="{479C4C84-842E-4943-87AC-3E2CC838CEF7}"/>
    <dgm:cxn modelId="{9BC67C3D-7F3F-4A3E-AF07-6EE153305A90}" type="presOf" srcId="{6F1EA37B-C279-434C-AA54-C26569035C77}" destId="{C29A42A2-E5D6-47BB-A0CA-1511DC668852}" srcOrd="0" destOrd="0" presId="urn:microsoft.com/office/officeart/2005/8/layout/process1"/>
    <dgm:cxn modelId="{6CE042EF-02E2-4461-93DE-B0A4E2DA4336}" srcId="{6F1EA37B-C279-434C-AA54-C26569035C77}" destId="{F2CCD622-ED53-4C80-B99F-69836E52157E}" srcOrd="0" destOrd="0" parTransId="{6555E348-8E82-4587-A072-8E6641361E41}" sibTransId="{066F1D23-D403-4B15-A568-5565155016C0}"/>
    <dgm:cxn modelId="{8984BB69-6731-4DDF-A2D6-9032003F04CD}" type="presOf" srcId="{066F1D23-D403-4B15-A568-5565155016C0}" destId="{CC268FFF-F4BD-4FB8-BD61-194578F116D6}" srcOrd="0" destOrd="0" presId="urn:microsoft.com/office/officeart/2005/8/layout/process1"/>
    <dgm:cxn modelId="{A4E3451E-9DC6-4D25-AFF4-C650C86DE939}" type="presOf" srcId="{066F1D23-D403-4B15-A568-5565155016C0}" destId="{F4D2D170-F6C0-4735-BE5C-8E754D6C8A60}" srcOrd="1" destOrd="0" presId="urn:microsoft.com/office/officeart/2005/8/layout/process1"/>
    <dgm:cxn modelId="{3C8ADD37-0ABF-4989-B833-4CCAAA457D52}" type="presParOf" srcId="{C29A42A2-E5D6-47BB-A0CA-1511DC668852}" destId="{BFBDB888-FA21-4463-9024-952CCAB6FCBB}" srcOrd="0" destOrd="0" presId="urn:microsoft.com/office/officeart/2005/8/layout/process1"/>
    <dgm:cxn modelId="{CAA7DEA9-2679-4D19-A4D8-38F5FEEDB3CA}" type="presParOf" srcId="{C29A42A2-E5D6-47BB-A0CA-1511DC668852}" destId="{CC268FFF-F4BD-4FB8-BD61-194578F116D6}" srcOrd="1" destOrd="0" presId="urn:microsoft.com/office/officeart/2005/8/layout/process1"/>
    <dgm:cxn modelId="{91D21312-70A6-4C9F-9775-D109D11E8B81}" type="presParOf" srcId="{CC268FFF-F4BD-4FB8-BD61-194578F116D6}" destId="{F4D2D170-F6C0-4735-BE5C-8E754D6C8A60}" srcOrd="0" destOrd="0" presId="urn:microsoft.com/office/officeart/2005/8/layout/process1"/>
    <dgm:cxn modelId="{7B2D5D14-FFFB-4E51-8AB6-9288248F6E67}" type="presParOf" srcId="{C29A42A2-E5D6-47BB-A0CA-1511DC668852}" destId="{80BEF2DE-EBC6-45A8-852B-3C31D63837B6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ED545B7-9F3C-4593-843D-84CA9CD6E70C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016E9C-2DDD-450E-B953-F87B593EF33F}">
      <dgm:prSet custT="1"/>
      <dgm:spPr/>
      <dgm:t>
        <a:bodyPr/>
        <a:lstStyle/>
        <a:p>
          <a:pPr rtl="0"/>
          <a:r>
            <a:rPr lang="ru-RU" sz="2000" b="0" i="0" dirty="0" smtClean="0"/>
            <a:t>валютные договоры, одной из сторон которых являются:</a:t>
          </a:r>
          <a:endParaRPr lang="ru-RU" sz="2000" dirty="0"/>
        </a:p>
      </dgm:t>
    </dgm:pt>
    <dgm:pt modelId="{B14CDD8A-40A1-4953-B219-BD55590A839C}" type="parTrans" cxnId="{A0386304-A8D6-4A2E-BE6D-005FF83DEAA5}">
      <dgm:prSet/>
      <dgm:spPr/>
      <dgm:t>
        <a:bodyPr/>
        <a:lstStyle/>
        <a:p>
          <a:endParaRPr lang="ru-RU"/>
        </a:p>
      </dgm:t>
    </dgm:pt>
    <dgm:pt modelId="{3DD87C9F-F949-4401-A940-8CEB79950172}" type="sibTrans" cxnId="{A0386304-A8D6-4A2E-BE6D-005FF83DEAA5}">
      <dgm:prSet/>
      <dgm:spPr/>
      <dgm:t>
        <a:bodyPr/>
        <a:lstStyle/>
        <a:p>
          <a:endParaRPr lang="ru-RU"/>
        </a:p>
      </dgm:t>
    </dgm:pt>
    <dgm:pt modelId="{C0E7976E-AD52-4543-BE5F-4BA85D3542CA}">
      <dgm:prSet custT="1"/>
      <dgm:spPr/>
      <dgm:t>
        <a:bodyPr/>
        <a:lstStyle/>
        <a:p>
          <a:pPr algn="l" rtl="0"/>
          <a:r>
            <a:rPr lang="ru-RU" sz="1600" b="0" i="0" dirty="0" smtClean="0"/>
            <a:t>1) Республика Беларусь, ее административно-территориальные единицы, </a:t>
          </a:r>
          <a:r>
            <a:rPr lang="ru-RU" sz="1600" b="0" i="0" dirty="0" err="1" smtClean="0"/>
            <a:t>Нацбанк</a:t>
          </a:r>
          <a:r>
            <a:rPr lang="ru-RU" sz="1600" b="0" i="0" dirty="0" smtClean="0"/>
            <a:t>, Минфин;</a:t>
          </a:r>
          <a:endParaRPr lang="ru-RU" sz="1600" dirty="0"/>
        </a:p>
      </dgm:t>
    </dgm:pt>
    <dgm:pt modelId="{0B45A270-EE60-4062-AB39-C5D7FD6557EE}" type="parTrans" cxnId="{2D6A81BF-A892-43BC-9BEF-4812F5FE73EA}">
      <dgm:prSet/>
      <dgm:spPr/>
      <dgm:t>
        <a:bodyPr/>
        <a:lstStyle/>
        <a:p>
          <a:endParaRPr lang="ru-RU"/>
        </a:p>
      </dgm:t>
    </dgm:pt>
    <dgm:pt modelId="{EAC07E5A-4FC1-4789-90CB-507624DF32E8}" type="sibTrans" cxnId="{2D6A81BF-A892-43BC-9BEF-4812F5FE73EA}">
      <dgm:prSet/>
      <dgm:spPr/>
      <dgm:t>
        <a:bodyPr/>
        <a:lstStyle/>
        <a:p>
          <a:endParaRPr lang="ru-RU"/>
        </a:p>
      </dgm:t>
    </dgm:pt>
    <dgm:pt modelId="{EFABC5C4-A6FA-4B84-8A0C-F952C62D6B82}">
      <dgm:prSet custT="1"/>
      <dgm:spPr/>
      <dgm:t>
        <a:bodyPr/>
        <a:lstStyle/>
        <a:p>
          <a:pPr algn="l" rtl="0"/>
          <a:r>
            <a:rPr lang="ru-RU" sz="1600" b="0" i="0" dirty="0" smtClean="0"/>
            <a:t>2) белорусские банки, Банк развития при проведении операций с валютными ценностями, относящихся к банковским операциям;</a:t>
          </a:r>
          <a:endParaRPr lang="ru-RU" sz="1600" dirty="0"/>
        </a:p>
      </dgm:t>
    </dgm:pt>
    <dgm:pt modelId="{775AFFF2-F341-4E2E-AD4A-3D7AB2A71D01}" type="parTrans" cxnId="{74210A9D-6C6C-4663-BA57-2400F824B311}">
      <dgm:prSet/>
      <dgm:spPr/>
      <dgm:t>
        <a:bodyPr/>
        <a:lstStyle/>
        <a:p>
          <a:endParaRPr lang="ru-RU"/>
        </a:p>
      </dgm:t>
    </dgm:pt>
    <dgm:pt modelId="{8893D44F-B906-4496-ABA8-E63BAE301497}" type="sibTrans" cxnId="{74210A9D-6C6C-4663-BA57-2400F824B311}">
      <dgm:prSet/>
      <dgm:spPr/>
      <dgm:t>
        <a:bodyPr/>
        <a:lstStyle/>
        <a:p>
          <a:endParaRPr lang="ru-RU"/>
        </a:p>
      </dgm:t>
    </dgm:pt>
    <dgm:pt modelId="{1B7378B1-9065-49D1-871D-027026FA3E7B}">
      <dgm:prSet custT="1"/>
      <dgm:spPr/>
      <dgm:t>
        <a:bodyPr/>
        <a:lstStyle/>
        <a:p>
          <a:pPr rtl="0"/>
          <a:r>
            <a:rPr lang="ru-RU" sz="1600" b="0" i="0" dirty="0" smtClean="0"/>
            <a:t>3) другие резиденты, перечень которых определен Президентом или Совмином </a:t>
          </a:r>
          <a:endParaRPr lang="ru-RU" sz="1600" dirty="0"/>
        </a:p>
      </dgm:t>
    </dgm:pt>
    <dgm:pt modelId="{36EB4DC3-CB12-4AF8-925B-5F6E1D26361F}" type="parTrans" cxnId="{4E950492-B73C-474A-8F80-409681C1A51C}">
      <dgm:prSet/>
      <dgm:spPr/>
      <dgm:t>
        <a:bodyPr/>
        <a:lstStyle/>
        <a:p>
          <a:endParaRPr lang="ru-RU"/>
        </a:p>
      </dgm:t>
    </dgm:pt>
    <dgm:pt modelId="{0AC0E595-D9D9-4622-8A40-8EB9E718BF7F}" type="sibTrans" cxnId="{4E950492-B73C-474A-8F80-409681C1A51C}">
      <dgm:prSet/>
      <dgm:spPr/>
      <dgm:t>
        <a:bodyPr/>
        <a:lstStyle/>
        <a:p>
          <a:endParaRPr lang="ru-RU"/>
        </a:p>
      </dgm:t>
    </dgm:pt>
    <dgm:pt modelId="{6D133D05-3A08-40FA-A20F-76D8881D1463}" type="pres">
      <dgm:prSet presAssocID="{AED545B7-9F3C-4593-843D-84CA9CD6E70C}" presName="linearFlow" presStyleCnt="0">
        <dgm:presLayoutVars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9E335F7-CA72-41D0-969C-4A63863B52B3}" type="pres">
      <dgm:prSet presAssocID="{5E016E9C-2DDD-450E-B953-F87B593EF33F}" presName="node" presStyleLbl="node1" presStyleIdx="0" presStyleCnt="4" custScaleX="2190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50CF28E-EFD6-4755-B7A6-CC379A3AC5CF}" type="pres">
      <dgm:prSet presAssocID="{3DD87C9F-F949-4401-A940-8CEB79950172}" presName="sibTrans" presStyleLbl="sibTrans2D1" presStyleIdx="0" presStyleCnt="3" custLinFactNeighborX="-80637" custLinFactNeighborY="4345"/>
      <dgm:spPr/>
      <dgm:t>
        <a:bodyPr/>
        <a:lstStyle/>
        <a:p>
          <a:endParaRPr lang="ru-RU"/>
        </a:p>
      </dgm:t>
    </dgm:pt>
    <dgm:pt modelId="{E41BCF99-00F4-4EB5-8D95-503A9E933DF2}" type="pres">
      <dgm:prSet presAssocID="{3DD87C9F-F949-4401-A940-8CEB79950172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95B7446E-A4A6-43A3-BC51-B467841AC37B}" type="pres">
      <dgm:prSet presAssocID="{C0E7976E-AD52-4543-BE5F-4BA85D3542CA}" presName="node" presStyleLbl="node1" presStyleIdx="1" presStyleCnt="4" custScaleY="161341" custLinFactX="-43052" custLinFactNeighborX="-100000" custLinFactNeighborY="9341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08F947-B089-41A6-8AC0-CBCE874F00CB}" type="pres">
      <dgm:prSet presAssocID="{EAC07E5A-4FC1-4789-90CB-507624DF32E8}" presName="sibTrans" presStyleLbl="sibTrans2D1" presStyleIdx="1" presStyleCnt="3" custAng="4616597" custScaleX="81633" custScaleY="163609" custLinFactX="100000" custLinFactY="-100000" custLinFactNeighborX="125634" custLinFactNeighborY="-171936"/>
      <dgm:spPr/>
      <dgm:t>
        <a:bodyPr/>
        <a:lstStyle/>
        <a:p>
          <a:endParaRPr lang="ru-RU"/>
        </a:p>
      </dgm:t>
    </dgm:pt>
    <dgm:pt modelId="{AEE9320F-3DA6-4251-9EDE-5FE777DB55E5}" type="pres">
      <dgm:prSet presAssocID="{EAC07E5A-4FC1-4789-90CB-507624DF32E8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14A83EEA-F3BD-4229-9B64-5C1CA417635F}" type="pres">
      <dgm:prSet presAssocID="{EFABC5C4-A6FA-4B84-8A0C-F952C62D6B82}" presName="node" presStyleLbl="node1" presStyleIdx="2" presStyleCnt="4" custScaleX="124653" custScaleY="156939" custLinFactNeighborX="12710" custLinFactNeighborY="-7220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2F3EFA-DDB5-4250-973B-416B62889887}" type="pres">
      <dgm:prSet presAssocID="{8893D44F-B906-4496-ABA8-E63BAE301497}" presName="sibTrans" presStyleLbl="sibTrans2D1" presStyleIdx="2" presStyleCnt="3" custAng="3028736" custScaleX="374823" custLinFactX="100000" custLinFactY="-180037" custLinFactNeighborX="153375" custLinFactNeighborY="-200000"/>
      <dgm:spPr/>
      <dgm:t>
        <a:bodyPr/>
        <a:lstStyle/>
        <a:p>
          <a:endParaRPr lang="ru-RU"/>
        </a:p>
      </dgm:t>
    </dgm:pt>
    <dgm:pt modelId="{C8E1955E-05EA-4016-A956-9497F1FBE026}" type="pres">
      <dgm:prSet presAssocID="{8893D44F-B906-4496-ABA8-E63BAE301497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88D16ACE-E18D-48C1-A760-02D599823EC2}" type="pres">
      <dgm:prSet presAssocID="{1B7378B1-9065-49D1-871D-027026FA3E7B}" presName="node" presStyleLbl="node1" presStyleIdx="3" presStyleCnt="4" custScaleX="102408" custScaleY="121073" custLinFactX="39292" custLinFactY="-205012" custLinFactNeighborX="100000" custLinFactNeighborY="-3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FED01D3-2AAC-4A27-A64C-BD122EDEE159}" type="presOf" srcId="{C0E7976E-AD52-4543-BE5F-4BA85D3542CA}" destId="{95B7446E-A4A6-43A3-BC51-B467841AC37B}" srcOrd="0" destOrd="0" presId="urn:microsoft.com/office/officeart/2005/8/layout/process2"/>
    <dgm:cxn modelId="{74210A9D-6C6C-4663-BA57-2400F824B311}" srcId="{AED545B7-9F3C-4593-843D-84CA9CD6E70C}" destId="{EFABC5C4-A6FA-4B84-8A0C-F952C62D6B82}" srcOrd="2" destOrd="0" parTransId="{775AFFF2-F341-4E2E-AD4A-3D7AB2A71D01}" sibTransId="{8893D44F-B906-4496-ABA8-E63BAE301497}"/>
    <dgm:cxn modelId="{EE3FB075-E4AF-4F7F-BDC4-CFD422B3F759}" type="presOf" srcId="{1B7378B1-9065-49D1-871D-027026FA3E7B}" destId="{88D16ACE-E18D-48C1-A760-02D599823EC2}" srcOrd="0" destOrd="0" presId="urn:microsoft.com/office/officeart/2005/8/layout/process2"/>
    <dgm:cxn modelId="{B973ADF0-F6BB-4E6B-B07D-03E6C80A51D5}" type="presOf" srcId="{8893D44F-B906-4496-ABA8-E63BAE301497}" destId="{C8E1955E-05EA-4016-A956-9497F1FBE026}" srcOrd="1" destOrd="0" presId="urn:microsoft.com/office/officeart/2005/8/layout/process2"/>
    <dgm:cxn modelId="{F7063FA6-0D1F-4749-B355-C032A739DF6A}" type="presOf" srcId="{5E016E9C-2DDD-450E-B953-F87B593EF33F}" destId="{F9E335F7-CA72-41D0-969C-4A63863B52B3}" srcOrd="0" destOrd="0" presId="urn:microsoft.com/office/officeart/2005/8/layout/process2"/>
    <dgm:cxn modelId="{72350B91-261C-45AB-981E-5633D379C24C}" type="presOf" srcId="{EFABC5C4-A6FA-4B84-8A0C-F952C62D6B82}" destId="{14A83EEA-F3BD-4229-9B64-5C1CA417635F}" srcOrd="0" destOrd="0" presId="urn:microsoft.com/office/officeart/2005/8/layout/process2"/>
    <dgm:cxn modelId="{FF8A3D05-2041-43AE-9D87-9FE1711ED292}" type="presOf" srcId="{8893D44F-B906-4496-ABA8-E63BAE301497}" destId="{D22F3EFA-DDB5-4250-973B-416B62889887}" srcOrd="0" destOrd="0" presId="urn:microsoft.com/office/officeart/2005/8/layout/process2"/>
    <dgm:cxn modelId="{598436C3-01FB-4A0F-8005-CA32BFCF2061}" type="presOf" srcId="{EAC07E5A-4FC1-4789-90CB-507624DF32E8}" destId="{AEE9320F-3DA6-4251-9EDE-5FE777DB55E5}" srcOrd="1" destOrd="0" presId="urn:microsoft.com/office/officeart/2005/8/layout/process2"/>
    <dgm:cxn modelId="{4E950492-B73C-474A-8F80-409681C1A51C}" srcId="{AED545B7-9F3C-4593-843D-84CA9CD6E70C}" destId="{1B7378B1-9065-49D1-871D-027026FA3E7B}" srcOrd="3" destOrd="0" parTransId="{36EB4DC3-CB12-4AF8-925B-5F6E1D26361F}" sibTransId="{0AC0E595-D9D9-4622-8A40-8EB9E718BF7F}"/>
    <dgm:cxn modelId="{2653BA8E-FA40-4D4B-9631-B28AE84B54F0}" type="presOf" srcId="{3DD87C9F-F949-4401-A940-8CEB79950172}" destId="{E41BCF99-00F4-4EB5-8D95-503A9E933DF2}" srcOrd="1" destOrd="0" presId="urn:microsoft.com/office/officeart/2005/8/layout/process2"/>
    <dgm:cxn modelId="{A0386304-A8D6-4A2E-BE6D-005FF83DEAA5}" srcId="{AED545B7-9F3C-4593-843D-84CA9CD6E70C}" destId="{5E016E9C-2DDD-450E-B953-F87B593EF33F}" srcOrd="0" destOrd="0" parTransId="{B14CDD8A-40A1-4953-B219-BD55590A839C}" sibTransId="{3DD87C9F-F949-4401-A940-8CEB79950172}"/>
    <dgm:cxn modelId="{8855D715-FEE8-40C1-A707-53240EFA5975}" type="presOf" srcId="{AED545B7-9F3C-4593-843D-84CA9CD6E70C}" destId="{6D133D05-3A08-40FA-A20F-76D8881D1463}" srcOrd="0" destOrd="0" presId="urn:microsoft.com/office/officeart/2005/8/layout/process2"/>
    <dgm:cxn modelId="{2D6A81BF-A892-43BC-9BEF-4812F5FE73EA}" srcId="{AED545B7-9F3C-4593-843D-84CA9CD6E70C}" destId="{C0E7976E-AD52-4543-BE5F-4BA85D3542CA}" srcOrd="1" destOrd="0" parTransId="{0B45A270-EE60-4062-AB39-C5D7FD6557EE}" sibTransId="{EAC07E5A-4FC1-4789-90CB-507624DF32E8}"/>
    <dgm:cxn modelId="{75348901-59EE-44A1-87EA-DBE0CDCD14B2}" type="presOf" srcId="{3DD87C9F-F949-4401-A940-8CEB79950172}" destId="{050CF28E-EFD6-4755-B7A6-CC379A3AC5CF}" srcOrd="0" destOrd="0" presId="urn:microsoft.com/office/officeart/2005/8/layout/process2"/>
    <dgm:cxn modelId="{64355743-7636-43F7-82B9-932407E61DA3}" type="presOf" srcId="{EAC07E5A-4FC1-4789-90CB-507624DF32E8}" destId="{EF08F947-B089-41A6-8AC0-CBCE874F00CB}" srcOrd="0" destOrd="0" presId="urn:microsoft.com/office/officeart/2005/8/layout/process2"/>
    <dgm:cxn modelId="{85420A10-9A70-4320-A95B-6E3DA0C8A5D4}" type="presParOf" srcId="{6D133D05-3A08-40FA-A20F-76D8881D1463}" destId="{F9E335F7-CA72-41D0-969C-4A63863B52B3}" srcOrd="0" destOrd="0" presId="urn:microsoft.com/office/officeart/2005/8/layout/process2"/>
    <dgm:cxn modelId="{2C3C6E70-C000-4C27-BA32-E177EE12C8E8}" type="presParOf" srcId="{6D133D05-3A08-40FA-A20F-76D8881D1463}" destId="{050CF28E-EFD6-4755-B7A6-CC379A3AC5CF}" srcOrd="1" destOrd="0" presId="urn:microsoft.com/office/officeart/2005/8/layout/process2"/>
    <dgm:cxn modelId="{BDCA11B8-5026-470A-86A9-2C2998DAAB91}" type="presParOf" srcId="{050CF28E-EFD6-4755-B7A6-CC379A3AC5CF}" destId="{E41BCF99-00F4-4EB5-8D95-503A9E933DF2}" srcOrd="0" destOrd="0" presId="urn:microsoft.com/office/officeart/2005/8/layout/process2"/>
    <dgm:cxn modelId="{1AF848CD-1E78-4A65-A2AD-82A5CCE96163}" type="presParOf" srcId="{6D133D05-3A08-40FA-A20F-76D8881D1463}" destId="{95B7446E-A4A6-43A3-BC51-B467841AC37B}" srcOrd="2" destOrd="0" presId="urn:microsoft.com/office/officeart/2005/8/layout/process2"/>
    <dgm:cxn modelId="{15087F2A-D3FE-441B-9839-6D8687EB232F}" type="presParOf" srcId="{6D133D05-3A08-40FA-A20F-76D8881D1463}" destId="{EF08F947-B089-41A6-8AC0-CBCE874F00CB}" srcOrd="3" destOrd="0" presId="urn:microsoft.com/office/officeart/2005/8/layout/process2"/>
    <dgm:cxn modelId="{49F423C1-E4C5-4C7B-ABB2-08D0411580BE}" type="presParOf" srcId="{EF08F947-B089-41A6-8AC0-CBCE874F00CB}" destId="{AEE9320F-3DA6-4251-9EDE-5FE777DB55E5}" srcOrd="0" destOrd="0" presId="urn:microsoft.com/office/officeart/2005/8/layout/process2"/>
    <dgm:cxn modelId="{349204F9-F4A8-4FD4-86C4-3E2B73735D5D}" type="presParOf" srcId="{6D133D05-3A08-40FA-A20F-76D8881D1463}" destId="{14A83EEA-F3BD-4229-9B64-5C1CA417635F}" srcOrd="4" destOrd="0" presId="urn:microsoft.com/office/officeart/2005/8/layout/process2"/>
    <dgm:cxn modelId="{77E46739-C654-4FB7-9353-BCA6C2AC7B5E}" type="presParOf" srcId="{6D133D05-3A08-40FA-A20F-76D8881D1463}" destId="{D22F3EFA-DDB5-4250-973B-416B62889887}" srcOrd="5" destOrd="0" presId="urn:microsoft.com/office/officeart/2005/8/layout/process2"/>
    <dgm:cxn modelId="{67942599-CC46-4358-8B25-8451266B39B1}" type="presParOf" srcId="{D22F3EFA-DDB5-4250-973B-416B62889887}" destId="{C8E1955E-05EA-4016-A956-9497F1FBE026}" srcOrd="0" destOrd="0" presId="urn:microsoft.com/office/officeart/2005/8/layout/process2"/>
    <dgm:cxn modelId="{0A4A0906-4CC1-4409-977D-4DCF7DC2B626}" type="presParOf" srcId="{6D133D05-3A08-40FA-A20F-76D8881D1463}" destId="{88D16ACE-E18D-48C1-A760-02D599823EC2}" srcOrd="6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DCD7DCD-FA24-4FF2-9B30-5084F00B080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6029B4-CE89-4411-8AB9-B215BDD16788}">
      <dgm:prSet/>
      <dgm:spPr/>
      <dgm:t>
        <a:bodyPr/>
        <a:lstStyle/>
        <a:p>
          <a:pPr algn="ctr" rtl="0"/>
          <a:r>
            <a:rPr lang="ru-RU" b="1" i="0" dirty="0" smtClean="0"/>
            <a:t>ОБЩЕЕ ПРАВИЛО</a:t>
          </a:r>
        </a:p>
        <a:p>
          <a:pPr algn="l" rtl="0"/>
          <a:r>
            <a:rPr lang="ru-RU" b="0" i="0" dirty="0" smtClean="0"/>
            <a:t>- </a:t>
          </a:r>
          <a:r>
            <a:rPr lang="ru-RU" b="1" i="0" dirty="0" smtClean="0"/>
            <a:t>до совершения резидентом действий</a:t>
          </a:r>
          <a:r>
            <a:rPr lang="ru-RU" b="0" i="0" dirty="0" smtClean="0"/>
            <a:t>, направленных на исполнение валютного договора </a:t>
          </a:r>
        </a:p>
        <a:p>
          <a:pPr algn="l" rtl="0"/>
          <a:r>
            <a:rPr lang="ru-RU" b="0" i="0" dirty="0" smtClean="0"/>
            <a:t>- </a:t>
          </a:r>
          <a:r>
            <a:rPr lang="ru-RU" b="1" i="0" dirty="0" smtClean="0"/>
            <a:t>не позднее 7 рабочих дней </a:t>
          </a:r>
          <a:r>
            <a:rPr lang="ru-RU" b="0" i="0" dirty="0" smtClean="0"/>
            <a:t>с даты, следующей за датой поступления денежных средств по валютному договору на счет, открытый резиденту в банке либо иностранном банке </a:t>
          </a:r>
          <a:endParaRPr lang="ru-RU" dirty="0"/>
        </a:p>
      </dgm:t>
    </dgm:pt>
    <dgm:pt modelId="{09E3A82C-041B-438C-A1A3-92E15F368780}" type="parTrans" cxnId="{576E1E54-C3FA-49E3-9E75-E5DC3425893A}">
      <dgm:prSet/>
      <dgm:spPr/>
      <dgm:t>
        <a:bodyPr/>
        <a:lstStyle/>
        <a:p>
          <a:endParaRPr lang="ru-RU"/>
        </a:p>
      </dgm:t>
    </dgm:pt>
    <dgm:pt modelId="{FC2B10AE-B306-49FA-9EBA-9CAF99D88D3F}" type="sibTrans" cxnId="{576E1E54-C3FA-49E3-9E75-E5DC3425893A}">
      <dgm:prSet/>
      <dgm:spPr/>
      <dgm:t>
        <a:bodyPr/>
        <a:lstStyle/>
        <a:p>
          <a:endParaRPr lang="ru-RU"/>
        </a:p>
      </dgm:t>
    </dgm:pt>
    <dgm:pt modelId="{A506123B-C7AB-40FF-B7A8-B2FA4EF6FDEC}">
      <dgm:prSet/>
      <dgm:spPr/>
      <dgm:t>
        <a:bodyPr/>
        <a:lstStyle/>
        <a:p>
          <a:pPr algn="ctr" rtl="0"/>
          <a:r>
            <a:rPr lang="ru-RU" b="1" i="0" dirty="0" smtClean="0"/>
            <a:t>ИСКЛЮЧЕНИЕ</a:t>
          </a:r>
        </a:p>
        <a:p>
          <a:pPr algn="l" rtl="0"/>
          <a:r>
            <a:rPr lang="ru-RU" b="0" i="0" dirty="0" smtClean="0"/>
            <a:t>в случае внесения в ранее не подлежавший регистрации валютный договор изменений, предусматривающих увеличение суммы,  валютный договор подлежит регистрации с даты внесения  изменений </a:t>
          </a:r>
          <a:r>
            <a:rPr lang="ru-RU" b="1" i="0" dirty="0" smtClean="0"/>
            <a:t>не позднее 7 рабочих дней </a:t>
          </a:r>
          <a:endParaRPr lang="ru-RU" dirty="0"/>
        </a:p>
      </dgm:t>
    </dgm:pt>
    <dgm:pt modelId="{3ACF7CBF-1F78-4862-8D85-D54E4A141E65}" type="parTrans" cxnId="{2BD28398-884D-4F1A-AA04-BC2C4EBEF4BC}">
      <dgm:prSet/>
      <dgm:spPr/>
      <dgm:t>
        <a:bodyPr/>
        <a:lstStyle/>
        <a:p>
          <a:endParaRPr lang="ru-RU"/>
        </a:p>
      </dgm:t>
    </dgm:pt>
    <dgm:pt modelId="{10502298-C14C-4198-8B99-5FAC34AFA3E3}" type="sibTrans" cxnId="{2BD28398-884D-4F1A-AA04-BC2C4EBEF4BC}">
      <dgm:prSet/>
      <dgm:spPr/>
      <dgm:t>
        <a:bodyPr/>
        <a:lstStyle/>
        <a:p>
          <a:endParaRPr lang="ru-RU"/>
        </a:p>
      </dgm:t>
    </dgm:pt>
    <dgm:pt modelId="{C2A698E3-B2E9-46AC-86DE-8F5E077BA3BA}" type="pres">
      <dgm:prSet presAssocID="{4DCD7DCD-FA24-4FF2-9B30-5084F00B080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F80B69C-28D5-49B4-8C36-AD34C13FC2C5}" type="pres">
      <dgm:prSet presAssocID="{856029B4-CE89-4411-8AB9-B215BDD1678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7D3754-DE95-41BE-961B-4FE7E687DE1B}" type="pres">
      <dgm:prSet presAssocID="{FC2B10AE-B306-49FA-9EBA-9CAF99D88D3F}" presName="spacer" presStyleCnt="0"/>
      <dgm:spPr/>
    </dgm:pt>
    <dgm:pt modelId="{667651A6-519E-4465-9E1E-79375A921850}" type="pres">
      <dgm:prSet presAssocID="{A506123B-C7AB-40FF-B7A8-B2FA4EF6FDE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6E1E54-C3FA-49E3-9E75-E5DC3425893A}" srcId="{4DCD7DCD-FA24-4FF2-9B30-5084F00B080D}" destId="{856029B4-CE89-4411-8AB9-B215BDD16788}" srcOrd="0" destOrd="0" parTransId="{09E3A82C-041B-438C-A1A3-92E15F368780}" sibTransId="{FC2B10AE-B306-49FA-9EBA-9CAF99D88D3F}"/>
    <dgm:cxn modelId="{24DF6720-05AF-4AA9-9467-18AA49FC2724}" type="presOf" srcId="{4DCD7DCD-FA24-4FF2-9B30-5084F00B080D}" destId="{C2A698E3-B2E9-46AC-86DE-8F5E077BA3BA}" srcOrd="0" destOrd="0" presId="urn:microsoft.com/office/officeart/2005/8/layout/vList2"/>
    <dgm:cxn modelId="{C0377E4F-9EED-4BC6-8BB7-8F8BCEBB81E8}" type="presOf" srcId="{856029B4-CE89-4411-8AB9-B215BDD16788}" destId="{7F80B69C-28D5-49B4-8C36-AD34C13FC2C5}" srcOrd="0" destOrd="0" presId="urn:microsoft.com/office/officeart/2005/8/layout/vList2"/>
    <dgm:cxn modelId="{9151C9D7-443E-4E40-9B48-F0B49E29B452}" type="presOf" srcId="{A506123B-C7AB-40FF-B7A8-B2FA4EF6FDEC}" destId="{667651A6-519E-4465-9E1E-79375A921850}" srcOrd="0" destOrd="0" presId="urn:microsoft.com/office/officeart/2005/8/layout/vList2"/>
    <dgm:cxn modelId="{2BD28398-884D-4F1A-AA04-BC2C4EBEF4BC}" srcId="{4DCD7DCD-FA24-4FF2-9B30-5084F00B080D}" destId="{A506123B-C7AB-40FF-B7A8-B2FA4EF6FDEC}" srcOrd="1" destOrd="0" parTransId="{3ACF7CBF-1F78-4862-8D85-D54E4A141E65}" sibTransId="{10502298-C14C-4198-8B99-5FAC34AFA3E3}"/>
    <dgm:cxn modelId="{1CDAE527-6FED-412B-8825-A890E62F188D}" type="presParOf" srcId="{C2A698E3-B2E9-46AC-86DE-8F5E077BA3BA}" destId="{7F80B69C-28D5-49B4-8C36-AD34C13FC2C5}" srcOrd="0" destOrd="0" presId="urn:microsoft.com/office/officeart/2005/8/layout/vList2"/>
    <dgm:cxn modelId="{6051A771-54A7-45FE-8140-3C60E566DB92}" type="presParOf" srcId="{C2A698E3-B2E9-46AC-86DE-8F5E077BA3BA}" destId="{457D3754-DE95-41BE-961B-4FE7E687DE1B}" srcOrd="1" destOrd="0" presId="urn:microsoft.com/office/officeart/2005/8/layout/vList2"/>
    <dgm:cxn modelId="{ABC4F3DF-01B0-47BE-843D-733A2082970F}" type="presParOf" srcId="{C2A698E3-B2E9-46AC-86DE-8F5E077BA3BA}" destId="{667651A6-519E-4465-9E1E-79375A921850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1C89DD1-4D18-4C52-80C6-8168B434B65C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8126FA-42FE-40D0-A844-352948A093E6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pPr algn="ctr" rtl="0"/>
          <a:r>
            <a:rPr lang="ru-RU" b="0" i="0" dirty="0" smtClean="0"/>
            <a:t>Невыполнение обязанности по регистрации валютного договора влечет наложение штрафа:</a:t>
          </a:r>
        </a:p>
        <a:p>
          <a:pPr algn="l" rtl="0"/>
          <a:r>
            <a:rPr lang="ru-RU" b="0" i="0" dirty="0" smtClean="0"/>
            <a:t>• на физическое лицо (работника) - до 5 БВ; </a:t>
          </a:r>
        </a:p>
        <a:p>
          <a:pPr algn="l" rtl="0"/>
          <a:r>
            <a:rPr lang="ru-RU" b="0" i="0" dirty="0" smtClean="0"/>
            <a:t>• на юридическое лицо или ИП - до 10 БВ (ч.2 ст.12.2 КоАП).</a:t>
          </a:r>
          <a:endParaRPr lang="ru-RU" dirty="0"/>
        </a:p>
      </dgm:t>
    </dgm:pt>
    <dgm:pt modelId="{278DC125-4679-4A35-AFC1-4A3FAB9D0645}" type="parTrans" cxnId="{ADAC4B3F-5994-4CA2-B018-E6C00C61CC9E}">
      <dgm:prSet/>
      <dgm:spPr/>
      <dgm:t>
        <a:bodyPr/>
        <a:lstStyle/>
        <a:p>
          <a:endParaRPr lang="ru-RU"/>
        </a:p>
      </dgm:t>
    </dgm:pt>
    <dgm:pt modelId="{8B9B799D-ED9A-4EC0-9F48-9E6BFA69CA07}" type="sibTrans" cxnId="{ADAC4B3F-5994-4CA2-B018-E6C00C61CC9E}">
      <dgm:prSet/>
      <dgm:spPr/>
      <dgm:t>
        <a:bodyPr/>
        <a:lstStyle/>
        <a:p>
          <a:endParaRPr lang="ru-RU"/>
        </a:p>
      </dgm:t>
    </dgm:pt>
    <dgm:pt modelId="{37B7B3E2-E433-4D59-ABF7-7DB2C52A9DB8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0" i="0" dirty="0" smtClean="0"/>
            <a:t>При отсутствии регистрации валютного договора банки вправе отказать в проведении платежа</a:t>
          </a:r>
          <a:endParaRPr lang="ru-RU" dirty="0"/>
        </a:p>
      </dgm:t>
    </dgm:pt>
    <dgm:pt modelId="{E556EAF0-F4A4-4D3E-96D1-ECB27D5C8FE7}" type="parTrans" cxnId="{2F493608-E725-4615-9141-D1823A8B22CC}">
      <dgm:prSet/>
      <dgm:spPr/>
      <dgm:t>
        <a:bodyPr/>
        <a:lstStyle/>
        <a:p>
          <a:endParaRPr lang="ru-RU"/>
        </a:p>
      </dgm:t>
    </dgm:pt>
    <dgm:pt modelId="{778BB208-2998-4C62-BDC7-CFE2318BDA01}" type="sibTrans" cxnId="{2F493608-E725-4615-9141-D1823A8B22CC}">
      <dgm:prSet/>
      <dgm:spPr/>
      <dgm:t>
        <a:bodyPr/>
        <a:lstStyle/>
        <a:p>
          <a:endParaRPr lang="ru-RU"/>
        </a:p>
      </dgm:t>
    </dgm:pt>
    <dgm:pt modelId="{96BBEF95-DBA0-4A90-8425-61D075FBB97A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0" i="0" dirty="0" smtClean="0"/>
            <a:t>Резидент несет обязанность по представлению документов и иной информации об изменении, исполнении валютного договора не позднее 15-го числа каждого месяца за предыдущий календарный месяц </a:t>
          </a:r>
          <a:endParaRPr lang="ru-RU" dirty="0"/>
        </a:p>
      </dgm:t>
    </dgm:pt>
    <dgm:pt modelId="{48A54E01-9C86-44E4-91FC-6BF0187BC68E}" type="parTrans" cxnId="{BEFA5285-C48D-4C5D-9766-FB3C4E735ABC}">
      <dgm:prSet/>
      <dgm:spPr/>
      <dgm:t>
        <a:bodyPr/>
        <a:lstStyle/>
        <a:p>
          <a:endParaRPr lang="ru-RU"/>
        </a:p>
      </dgm:t>
    </dgm:pt>
    <dgm:pt modelId="{F72B95BE-4841-40BB-B3A1-EFFE025C2F20}" type="sibTrans" cxnId="{BEFA5285-C48D-4C5D-9766-FB3C4E735ABC}">
      <dgm:prSet/>
      <dgm:spPr/>
      <dgm:t>
        <a:bodyPr/>
        <a:lstStyle/>
        <a:p>
          <a:endParaRPr lang="ru-RU"/>
        </a:p>
      </dgm:t>
    </dgm:pt>
    <dgm:pt modelId="{361B05C8-934E-46B4-8DC0-3BE2CFB9F935}" type="pres">
      <dgm:prSet presAssocID="{D1C89DD1-4D18-4C52-80C6-8168B434B65C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2272835-6E76-4991-99C7-899A4F730412}" type="pres">
      <dgm:prSet presAssocID="{298126FA-42FE-40D0-A844-352948A093E6}" presName="circle1" presStyleLbl="node1" presStyleIdx="0" presStyleCnt="3"/>
      <dgm:spPr/>
    </dgm:pt>
    <dgm:pt modelId="{87FB7FD6-DEBD-4853-9D13-B9B910A68621}" type="pres">
      <dgm:prSet presAssocID="{298126FA-42FE-40D0-A844-352948A093E6}" presName="space" presStyleCnt="0"/>
      <dgm:spPr/>
    </dgm:pt>
    <dgm:pt modelId="{61C53D64-A729-49F2-9728-3FB704562113}" type="pres">
      <dgm:prSet presAssocID="{298126FA-42FE-40D0-A844-352948A093E6}" presName="rect1" presStyleLbl="alignAcc1" presStyleIdx="0" presStyleCnt="3"/>
      <dgm:spPr/>
      <dgm:t>
        <a:bodyPr/>
        <a:lstStyle/>
        <a:p>
          <a:endParaRPr lang="ru-RU"/>
        </a:p>
      </dgm:t>
    </dgm:pt>
    <dgm:pt modelId="{DA880CA1-5315-49DF-B82D-BA7233235E40}" type="pres">
      <dgm:prSet presAssocID="{37B7B3E2-E433-4D59-ABF7-7DB2C52A9DB8}" presName="vertSpace2" presStyleLbl="node1" presStyleIdx="0" presStyleCnt="3"/>
      <dgm:spPr/>
    </dgm:pt>
    <dgm:pt modelId="{E556CE78-028B-4954-8954-CF09D010D6B2}" type="pres">
      <dgm:prSet presAssocID="{37B7B3E2-E433-4D59-ABF7-7DB2C52A9DB8}" presName="circle2" presStyleLbl="node1" presStyleIdx="1" presStyleCnt="3"/>
      <dgm:spPr/>
    </dgm:pt>
    <dgm:pt modelId="{EF912EE4-A2C1-4C48-BD3E-D3AD8F6B9B21}" type="pres">
      <dgm:prSet presAssocID="{37B7B3E2-E433-4D59-ABF7-7DB2C52A9DB8}" presName="rect2" presStyleLbl="alignAcc1" presStyleIdx="1" presStyleCnt="3" custScaleY="61260"/>
      <dgm:spPr/>
      <dgm:t>
        <a:bodyPr/>
        <a:lstStyle/>
        <a:p>
          <a:endParaRPr lang="ru-RU"/>
        </a:p>
      </dgm:t>
    </dgm:pt>
    <dgm:pt modelId="{700B753D-B1CD-4340-A39A-916C11580347}" type="pres">
      <dgm:prSet presAssocID="{96BBEF95-DBA0-4A90-8425-61D075FBB97A}" presName="vertSpace3" presStyleLbl="node1" presStyleIdx="1" presStyleCnt="3"/>
      <dgm:spPr/>
    </dgm:pt>
    <dgm:pt modelId="{F6F19B5D-0B67-4B46-800A-1296DB7FFBAA}" type="pres">
      <dgm:prSet presAssocID="{96BBEF95-DBA0-4A90-8425-61D075FBB97A}" presName="circle3" presStyleLbl="node1" presStyleIdx="2" presStyleCnt="3"/>
      <dgm:spPr/>
    </dgm:pt>
    <dgm:pt modelId="{4A07DAEB-DCEF-4832-8E2E-24BE777B5320}" type="pres">
      <dgm:prSet presAssocID="{96BBEF95-DBA0-4A90-8425-61D075FBB97A}" presName="rect3" presStyleLbl="alignAcc1" presStyleIdx="2" presStyleCnt="3"/>
      <dgm:spPr/>
      <dgm:t>
        <a:bodyPr/>
        <a:lstStyle/>
        <a:p>
          <a:endParaRPr lang="ru-RU"/>
        </a:p>
      </dgm:t>
    </dgm:pt>
    <dgm:pt modelId="{89F420BB-7D47-4AD4-B9DC-FEAAFE574AB5}" type="pres">
      <dgm:prSet presAssocID="{298126FA-42FE-40D0-A844-352948A093E6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A926AC-0058-4EBC-A9C4-A6EDCB9E4D40}" type="pres">
      <dgm:prSet presAssocID="{37B7B3E2-E433-4D59-ABF7-7DB2C52A9DB8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8295DD-CC87-491B-BAD0-6311306AB662}" type="pres">
      <dgm:prSet presAssocID="{96BBEF95-DBA0-4A90-8425-61D075FBB97A}" presName="rect3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26F534D-9732-457B-8061-4428E8DC06E7}" type="presOf" srcId="{298126FA-42FE-40D0-A844-352948A093E6}" destId="{61C53D64-A729-49F2-9728-3FB704562113}" srcOrd="0" destOrd="0" presId="urn:microsoft.com/office/officeart/2005/8/layout/target3"/>
    <dgm:cxn modelId="{BA9E15D7-C30E-4B52-A8C2-85152A868705}" type="presOf" srcId="{D1C89DD1-4D18-4C52-80C6-8168B434B65C}" destId="{361B05C8-934E-46B4-8DC0-3BE2CFB9F935}" srcOrd="0" destOrd="0" presId="urn:microsoft.com/office/officeart/2005/8/layout/target3"/>
    <dgm:cxn modelId="{E4E65A3A-15D3-4542-8401-90C286106D25}" type="presOf" srcId="{96BBEF95-DBA0-4A90-8425-61D075FBB97A}" destId="{5A8295DD-CC87-491B-BAD0-6311306AB662}" srcOrd="1" destOrd="0" presId="urn:microsoft.com/office/officeart/2005/8/layout/target3"/>
    <dgm:cxn modelId="{AA71E14B-7D94-412A-A42C-A61804B3C43B}" type="presOf" srcId="{298126FA-42FE-40D0-A844-352948A093E6}" destId="{89F420BB-7D47-4AD4-B9DC-FEAAFE574AB5}" srcOrd="1" destOrd="0" presId="urn:microsoft.com/office/officeart/2005/8/layout/target3"/>
    <dgm:cxn modelId="{BEFA5285-C48D-4C5D-9766-FB3C4E735ABC}" srcId="{D1C89DD1-4D18-4C52-80C6-8168B434B65C}" destId="{96BBEF95-DBA0-4A90-8425-61D075FBB97A}" srcOrd="2" destOrd="0" parTransId="{48A54E01-9C86-44E4-91FC-6BF0187BC68E}" sibTransId="{F72B95BE-4841-40BB-B3A1-EFFE025C2F20}"/>
    <dgm:cxn modelId="{5DFD911E-6214-427D-9DFE-C6FC01DDB86C}" type="presOf" srcId="{96BBEF95-DBA0-4A90-8425-61D075FBB97A}" destId="{4A07DAEB-DCEF-4832-8E2E-24BE777B5320}" srcOrd="0" destOrd="0" presId="urn:microsoft.com/office/officeart/2005/8/layout/target3"/>
    <dgm:cxn modelId="{09EE4C37-D361-415D-874B-4EE0B5F114A2}" type="presOf" srcId="{37B7B3E2-E433-4D59-ABF7-7DB2C52A9DB8}" destId="{EF912EE4-A2C1-4C48-BD3E-D3AD8F6B9B21}" srcOrd="0" destOrd="0" presId="urn:microsoft.com/office/officeart/2005/8/layout/target3"/>
    <dgm:cxn modelId="{2F493608-E725-4615-9141-D1823A8B22CC}" srcId="{D1C89DD1-4D18-4C52-80C6-8168B434B65C}" destId="{37B7B3E2-E433-4D59-ABF7-7DB2C52A9DB8}" srcOrd="1" destOrd="0" parTransId="{E556EAF0-F4A4-4D3E-96D1-ECB27D5C8FE7}" sibTransId="{778BB208-2998-4C62-BDC7-CFE2318BDA01}"/>
    <dgm:cxn modelId="{ADAC4B3F-5994-4CA2-B018-E6C00C61CC9E}" srcId="{D1C89DD1-4D18-4C52-80C6-8168B434B65C}" destId="{298126FA-42FE-40D0-A844-352948A093E6}" srcOrd="0" destOrd="0" parTransId="{278DC125-4679-4A35-AFC1-4A3FAB9D0645}" sibTransId="{8B9B799D-ED9A-4EC0-9F48-9E6BFA69CA07}"/>
    <dgm:cxn modelId="{90F2532C-911E-443F-89D2-CCB20C67E2E5}" type="presOf" srcId="{37B7B3E2-E433-4D59-ABF7-7DB2C52A9DB8}" destId="{C4A926AC-0058-4EBC-A9C4-A6EDCB9E4D40}" srcOrd="1" destOrd="0" presId="urn:microsoft.com/office/officeart/2005/8/layout/target3"/>
    <dgm:cxn modelId="{DC5F8DDD-3345-4D61-AB14-9626219617C9}" type="presParOf" srcId="{361B05C8-934E-46B4-8DC0-3BE2CFB9F935}" destId="{12272835-6E76-4991-99C7-899A4F730412}" srcOrd="0" destOrd="0" presId="urn:microsoft.com/office/officeart/2005/8/layout/target3"/>
    <dgm:cxn modelId="{4E130352-8274-4DDA-91AD-BADB049C0227}" type="presParOf" srcId="{361B05C8-934E-46B4-8DC0-3BE2CFB9F935}" destId="{87FB7FD6-DEBD-4853-9D13-B9B910A68621}" srcOrd="1" destOrd="0" presId="urn:microsoft.com/office/officeart/2005/8/layout/target3"/>
    <dgm:cxn modelId="{47C4A21A-0718-4DBF-95E9-81598C74FD9D}" type="presParOf" srcId="{361B05C8-934E-46B4-8DC0-3BE2CFB9F935}" destId="{61C53D64-A729-49F2-9728-3FB704562113}" srcOrd="2" destOrd="0" presId="urn:microsoft.com/office/officeart/2005/8/layout/target3"/>
    <dgm:cxn modelId="{40430D30-3917-429B-A09A-9E25BC192B0A}" type="presParOf" srcId="{361B05C8-934E-46B4-8DC0-3BE2CFB9F935}" destId="{DA880CA1-5315-49DF-B82D-BA7233235E40}" srcOrd="3" destOrd="0" presId="urn:microsoft.com/office/officeart/2005/8/layout/target3"/>
    <dgm:cxn modelId="{3B6BD165-418E-4CD5-A40A-51CD625C75E5}" type="presParOf" srcId="{361B05C8-934E-46B4-8DC0-3BE2CFB9F935}" destId="{E556CE78-028B-4954-8954-CF09D010D6B2}" srcOrd="4" destOrd="0" presId="urn:microsoft.com/office/officeart/2005/8/layout/target3"/>
    <dgm:cxn modelId="{8EF69EF5-274B-4078-A65F-6845A1EEB8A5}" type="presParOf" srcId="{361B05C8-934E-46B4-8DC0-3BE2CFB9F935}" destId="{EF912EE4-A2C1-4C48-BD3E-D3AD8F6B9B21}" srcOrd="5" destOrd="0" presId="urn:microsoft.com/office/officeart/2005/8/layout/target3"/>
    <dgm:cxn modelId="{CDB81AC0-FB1A-465E-861A-AE4F42764F25}" type="presParOf" srcId="{361B05C8-934E-46B4-8DC0-3BE2CFB9F935}" destId="{700B753D-B1CD-4340-A39A-916C11580347}" srcOrd="6" destOrd="0" presId="urn:microsoft.com/office/officeart/2005/8/layout/target3"/>
    <dgm:cxn modelId="{0B9AD119-B7C1-43CD-8C01-183F6F78A65E}" type="presParOf" srcId="{361B05C8-934E-46B4-8DC0-3BE2CFB9F935}" destId="{F6F19B5D-0B67-4B46-800A-1296DB7FFBAA}" srcOrd="7" destOrd="0" presId="urn:microsoft.com/office/officeart/2005/8/layout/target3"/>
    <dgm:cxn modelId="{BE7942F0-13C9-41F5-B04D-27CDF69E61D5}" type="presParOf" srcId="{361B05C8-934E-46B4-8DC0-3BE2CFB9F935}" destId="{4A07DAEB-DCEF-4832-8E2E-24BE777B5320}" srcOrd="8" destOrd="0" presId="urn:microsoft.com/office/officeart/2005/8/layout/target3"/>
    <dgm:cxn modelId="{F365C1BE-1FBC-4A88-9DBA-59D041637467}" type="presParOf" srcId="{361B05C8-934E-46B4-8DC0-3BE2CFB9F935}" destId="{89F420BB-7D47-4AD4-B9DC-FEAAFE574AB5}" srcOrd="9" destOrd="0" presId="urn:microsoft.com/office/officeart/2005/8/layout/target3"/>
    <dgm:cxn modelId="{D12F9536-2F8B-4A63-97FB-6A534A7157A3}" type="presParOf" srcId="{361B05C8-934E-46B4-8DC0-3BE2CFB9F935}" destId="{C4A926AC-0058-4EBC-A9C4-A6EDCB9E4D40}" srcOrd="10" destOrd="0" presId="urn:microsoft.com/office/officeart/2005/8/layout/target3"/>
    <dgm:cxn modelId="{22098520-D684-4165-9AFF-16B217659900}" type="presParOf" srcId="{361B05C8-934E-46B4-8DC0-3BE2CFB9F935}" destId="{5A8295DD-CC87-491B-BAD0-6311306AB662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A767AFD-FA53-4598-8D24-59811562D4B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79BB7C9-9B30-4196-A6E9-A0FF6BE00FCE}">
      <dgm:prSet/>
      <dgm:spPr/>
      <dgm:t>
        <a:bodyPr/>
        <a:lstStyle/>
        <a:p>
          <a:pPr algn="ctr" rtl="0"/>
          <a:r>
            <a:rPr lang="ru-RU" b="0" i="0" dirty="0" smtClean="0"/>
            <a:t>Валютные операции между резидентами, между резидентами и нерезидентами, между нерезидентами могут проводиться</a:t>
          </a:r>
        </a:p>
        <a:p>
          <a:pPr algn="l" rtl="0"/>
          <a:r>
            <a:rPr lang="ru-RU" b="0" i="0" dirty="0" smtClean="0"/>
            <a:t>в белорусских рублях и иностранной валюте </a:t>
          </a:r>
        </a:p>
        <a:p>
          <a:pPr algn="l" rtl="0"/>
          <a:r>
            <a:rPr lang="ru-RU" b="1" i="0" dirty="0" smtClean="0"/>
            <a:t>в наличной и безналичной формах</a:t>
          </a:r>
          <a:endParaRPr lang="ru-RU" dirty="0"/>
        </a:p>
      </dgm:t>
    </dgm:pt>
    <dgm:pt modelId="{C4C6FFDB-9E91-43BD-B34D-1012012542B7}" type="parTrans" cxnId="{E6644A35-6E29-47B7-8534-0A836F4DCF58}">
      <dgm:prSet/>
      <dgm:spPr/>
      <dgm:t>
        <a:bodyPr/>
        <a:lstStyle/>
        <a:p>
          <a:endParaRPr lang="ru-RU"/>
        </a:p>
      </dgm:t>
    </dgm:pt>
    <dgm:pt modelId="{964541A1-8BB7-455C-9E09-B9AADFCE8E45}" type="sibTrans" cxnId="{E6644A35-6E29-47B7-8534-0A836F4DCF58}">
      <dgm:prSet/>
      <dgm:spPr/>
      <dgm:t>
        <a:bodyPr/>
        <a:lstStyle/>
        <a:p>
          <a:endParaRPr lang="ru-RU"/>
        </a:p>
      </dgm:t>
    </dgm:pt>
    <dgm:pt modelId="{FE5D46FE-A2BE-41C4-8C11-1122F4685A14}">
      <dgm:prSet/>
      <dgm:spPr/>
      <dgm:t>
        <a:bodyPr/>
        <a:lstStyle/>
        <a:p>
          <a:pPr algn="ctr" rtl="0"/>
          <a:r>
            <a:rPr lang="ru-RU" b="1" i="0" dirty="0" smtClean="0"/>
            <a:t>ОБЩИЕ ПРАВИЛА:</a:t>
          </a:r>
          <a:endParaRPr lang="ru-RU" dirty="0"/>
        </a:p>
      </dgm:t>
    </dgm:pt>
    <dgm:pt modelId="{94D6E012-343E-4722-A914-07989527E8D6}" type="parTrans" cxnId="{E2F5D69E-2953-460F-9717-0CC96612FDDB}">
      <dgm:prSet/>
      <dgm:spPr/>
      <dgm:t>
        <a:bodyPr/>
        <a:lstStyle/>
        <a:p>
          <a:endParaRPr lang="ru-RU"/>
        </a:p>
      </dgm:t>
    </dgm:pt>
    <dgm:pt modelId="{4A8BC88B-79B4-4ACB-8906-D4B47EE47332}" type="sibTrans" cxnId="{E2F5D69E-2953-460F-9717-0CC96612FDDB}">
      <dgm:prSet/>
      <dgm:spPr/>
      <dgm:t>
        <a:bodyPr/>
        <a:lstStyle/>
        <a:p>
          <a:endParaRPr lang="ru-RU"/>
        </a:p>
      </dgm:t>
    </dgm:pt>
    <dgm:pt modelId="{6BC3ADAB-5305-4BAB-90E1-A35A4D45EFBD}">
      <dgm:prSet/>
      <dgm:spPr/>
      <dgm:t>
        <a:bodyPr/>
        <a:lstStyle/>
        <a:p>
          <a:pPr rtl="0"/>
          <a:r>
            <a:rPr lang="ru-RU" b="0" i="0" dirty="0" smtClean="0"/>
            <a:t>- разрешение юридическому лицу - резиденту без ограничений проводить безналичные расчеты в иностранной валюте с юридическим лицом - нерезидентом; </a:t>
          </a:r>
        </a:p>
        <a:p>
          <a:pPr rtl="0"/>
          <a:r>
            <a:rPr lang="ru-RU" b="1" i="0" dirty="0" smtClean="0"/>
            <a:t>- </a:t>
          </a:r>
          <a:r>
            <a:rPr lang="ru-RU" b="0" i="0" dirty="0" smtClean="0"/>
            <a:t>запрет юридическому лицу - резиденту проводить расчеты в наличной форме с юридическим лицом - нерезидентом.</a:t>
          </a:r>
          <a:endParaRPr lang="ru-RU" b="0" dirty="0"/>
        </a:p>
      </dgm:t>
    </dgm:pt>
    <dgm:pt modelId="{E2307886-70C8-4062-B1A5-0B938A5CCC7C}" type="parTrans" cxnId="{AAD4BC13-1766-47B8-9757-82069F655A49}">
      <dgm:prSet/>
      <dgm:spPr/>
      <dgm:t>
        <a:bodyPr/>
        <a:lstStyle/>
        <a:p>
          <a:endParaRPr lang="ru-RU"/>
        </a:p>
      </dgm:t>
    </dgm:pt>
    <dgm:pt modelId="{C045D1FC-66F5-4B9D-A2CC-2B84AF36AF91}" type="sibTrans" cxnId="{AAD4BC13-1766-47B8-9757-82069F655A49}">
      <dgm:prSet/>
      <dgm:spPr/>
      <dgm:t>
        <a:bodyPr/>
        <a:lstStyle/>
        <a:p>
          <a:endParaRPr lang="ru-RU"/>
        </a:p>
      </dgm:t>
    </dgm:pt>
    <dgm:pt modelId="{042A4216-28CD-4B18-A4AA-A80E165D4C43}" type="pres">
      <dgm:prSet presAssocID="{5A767AFD-FA53-4598-8D24-59811562D4B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C17BD8-5A86-4DE5-94BE-A5D3CCB017D7}" type="pres">
      <dgm:prSet presAssocID="{279BB7C9-9B30-4196-A6E9-A0FF6BE00FC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F04E02-60C2-429B-9906-74D1CD6A592F}" type="pres">
      <dgm:prSet presAssocID="{964541A1-8BB7-455C-9E09-B9AADFCE8E45}" presName="spacer" presStyleCnt="0"/>
      <dgm:spPr/>
    </dgm:pt>
    <dgm:pt modelId="{38B8DEC6-78D3-414A-A010-251DCFD325F8}" type="pres">
      <dgm:prSet presAssocID="{FE5D46FE-A2BE-41C4-8C11-1122F4685A14}" presName="parentText" presStyleLbl="node1" presStyleIdx="1" presStyleCnt="3" custScaleY="623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1812BEC-789A-44AE-BBF4-B9B894A68BB8}" type="pres">
      <dgm:prSet presAssocID="{4A8BC88B-79B4-4ACB-8906-D4B47EE47332}" presName="spacer" presStyleCnt="0"/>
      <dgm:spPr/>
    </dgm:pt>
    <dgm:pt modelId="{A775132F-0EF5-4721-AE76-1A7F5A9057BC}" type="pres">
      <dgm:prSet presAssocID="{6BC3ADAB-5305-4BAB-90E1-A35A4D45EFB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44671A-8F83-44C6-8712-15648ACBF28D}" type="presOf" srcId="{279BB7C9-9B30-4196-A6E9-A0FF6BE00FCE}" destId="{9EC17BD8-5A86-4DE5-94BE-A5D3CCB017D7}" srcOrd="0" destOrd="0" presId="urn:microsoft.com/office/officeart/2005/8/layout/vList2"/>
    <dgm:cxn modelId="{AAD4BC13-1766-47B8-9757-82069F655A49}" srcId="{5A767AFD-FA53-4598-8D24-59811562D4B4}" destId="{6BC3ADAB-5305-4BAB-90E1-A35A4D45EFBD}" srcOrd="2" destOrd="0" parTransId="{E2307886-70C8-4062-B1A5-0B938A5CCC7C}" sibTransId="{C045D1FC-66F5-4B9D-A2CC-2B84AF36AF91}"/>
    <dgm:cxn modelId="{0700C13B-FF67-49F5-B6A5-35650919BE67}" type="presOf" srcId="{6BC3ADAB-5305-4BAB-90E1-A35A4D45EFBD}" destId="{A775132F-0EF5-4721-AE76-1A7F5A9057BC}" srcOrd="0" destOrd="0" presId="urn:microsoft.com/office/officeart/2005/8/layout/vList2"/>
    <dgm:cxn modelId="{E2F5D69E-2953-460F-9717-0CC96612FDDB}" srcId="{5A767AFD-FA53-4598-8D24-59811562D4B4}" destId="{FE5D46FE-A2BE-41C4-8C11-1122F4685A14}" srcOrd="1" destOrd="0" parTransId="{94D6E012-343E-4722-A914-07989527E8D6}" sibTransId="{4A8BC88B-79B4-4ACB-8906-D4B47EE47332}"/>
    <dgm:cxn modelId="{D2BF5B6F-E04D-47F1-8878-1B24EEA28EB8}" type="presOf" srcId="{5A767AFD-FA53-4598-8D24-59811562D4B4}" destId="{042A4216-28CD-4B18-A4AA-A80E165D4C43}" srcOrd="0" destOrd="0" presId="urn:microsoft.com/office/officeart/2005/8/layout/vList2"/>
    <dgm:cxn modelId="{E6644A35-6E29-47B7-8534-0A836F4DCF58}" srcId="{5A767AFD-FA53-4598-8D24-59811562D4B4}" destId="{279BB7C9-9B30-4196-A6E9-A0FF6BE00FCE}" srcOrd="0" destOrd="0" parTransId="{C4C6FFDB-9E91-43BD-B34D-1012012542B7}" sibTransId="{964541A1-8BB7-455C-9E09-B9AADFCE8E45}"/>
    <dgm:cxn modelId="{AE8A398C-2C60-42EB-AB82-B090A9EBD39D}" type="presOf" srcId="{FE5D46FE-A2BE-41C4-8C11-1122F4685A14}" destId="{38B8DEC6-78D3-414A-A010-251DCFD325F8}" srcOrd="0" destOrd="0" presId="urn:microsoft.com/office/officeart/2005/8/layout/vList2"/>
    <dgm:cxn modelId="{DB263704-F7EB-4F4B-B54B-86A18964B0D4}" type="presParOf" srcId="{042A4216-28CD-4B18-A4AA-A80E165D4C43}" destId="{9EC17BD8-5A86-4DE5-94BE-A5D3CCB017D7}" srcOrd="0" destOrd="0" presId="urn:microsoft.com/office/officeart/2005/8/layout/vList2"/>
    <dgm:cxn modelId="{7DF56B05-C1FE-44D6-AEC2-C4E1336AE7A6}" type="presParOf" srcId="{042A4216-28CD-4B18-A4AA-A80E165D4C43}" destId="{13F04E02-60C2-429B-9906-74D1CD6A592F}" srcOrd="1" destOrd="0" presId="urn:microsoft.com/office/officeart/2005/8/layout/vList2"/>
    <dgm:cxn modelId="{C2779294-C26F-4F9B-9A23-9B3B4118564D}" type="presParOf" srcId="{042A4216-28CD-4B18-A4AA-A80E165D4C43}" destId="{38B8DEC6-78D3-414A-A010-251DCFD325F8}" srcOrd="2" destOrd="0" presId="urn:microsoft.com/office/officeart/2005/8/layout/vList2"/>
    <dgm:cxn modelId="{3AEB6667-4273-4E74-9B48-BE605506D10F}" type="presParOf" srcId="{042A4216-28CD-4B18-A4AA-A80E165D4C43}" destId="{A1812BEC-789A-44AE-BBF4-B9B894A68BB8}" srcOrd="3" destOrd="0" presId="urn:microsoft.com/office/officeart/2005/8/layout/vList2"/>
    <dgm:cxn modelId="{359F0244-DF66-4B59-A552-1A8178C650A7}" type="presParOf" srcId="{042A4216-28CD-4B18-A4AA-A80E165D4C43}" destId="{A775132F-0EF5-4721-AE76-1A7F5A9057B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3D83B42C-DE27-47C7-995F-AE5C120BE64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32D8DF-C7DD-4DE7-A4EC-2AEB88B5C771}">
      <dgm:prSet/>
      <dgm:spPr/>
      <dgm:t>
        <a:bodyPr/>
        <a:lstStyle/>
        <a:p>
          <a:pPr algn="ctr" rtl="0"/>
          <a:r>
            <a:rPr lang="ru-RU" b="0" i="0" dirty="0" smtClean="0"/>
            <a:t>Предельный размер расчетов наличными средствами, устанавливаемый законодательными актами и НПА </a:t>
          </a:r>
          <a:r>
            <a:rPr lang="ru-RU" b="0" i="0" dirty="0" err="1" smtClean="0"/>
            <a:t>Нацбанка</a:t>
          </a:r>
          <a:r>
            <a:rPr lang="ru-RU" b="0" i="0" dirty="0" smtClean="0"/>
            <a:t> </a:t>
          </a:r>
          <a:endParaRPr lang="ru-RU" dirty="0"/>
        </a:p>
      </dgm:t>
    </dgm:pt>
    <dgm:pt modelId="{0807E552-2535-4FEE-B5DF-A67177115E28}" type="parTrans" cxnId="{E8C3436E-5443-404A-8429-10ABED58D7A5}">
      <dgm:prSet/>
      <dgm:spPr/>
      <dgm:t>
        <a:bodyPr/>
        <a:lstStyle/>
        <a:p>
          <a:endParaRPr lang="ru-RU"/>
        </a:p>
      </dgm:t>
    </dgm:pt>
    <dgm:pt modelId="{49F44012-6C61-40F6-8E0F-5A8FC092F5CF}" type="sibTrans" cxnId="{E8C3436E-5443-404A-8429-10ABED58D7A5}">
      <dgm:prSet/>
      <dgm:spPr/>
      <dgm:t>
        <a:bodyPr/>
        <a:lstStyle/>
        <a:p>
          <a:endParaRPr lang="ru-RU"/>
        </a:p>
      </dgm:t>
    </dgm:pt>
    <dgm:pt modelId="{1421C2D2-6ECC-4CF9-9199-142CFE11882E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0" i="0" dirty="0" smtClean="0"/>
            <a:t>Юридические лица-резиденты проводят расчеты наличными белорусскими рублями с юридическими лицами-нерезидентами </a:t>
          </a:r>
        </a:p>
        <a:p>
          <a:pPr rtl="0"/>
          <a:r>
            <a:rPr lang="ru-RU" b="0" i="0" dirty="0" smtClean="0"/>
            <a:t>• за пределами РБ в общей сумме не более 100 БВ по одному валютному договору; </a:t>
          </a:r>
        </a:p>
        <a:p>
          <a:pPr rtl="0"/>
          <a:r>
            <a:rPr lang="ru-RU" b="0" i="0" dirty="0" smtClean="0"/>
            <a:t>• на территории РБ - не более 100 БВ на протяжении одного дня.</a:t>
          </a:r>
          <a:endParaRPr lang="ru-RU" dirty="0"/>
        </a:p>
      </dgm:t>
    </dgm:pt>
    <dgm:pt modelId="{AD10CCBC-EDE7-4B83-B621-CA35AC0BB9ED}" type="parTrans" cxnId="{A07DA2EE-6DF3-44C2-9784-9E563638984E}">
      <dgm:prSet/>
      <dgm:spPr/>
      <dgm:t>
        <a:bodyPr/>
        <a:lstStyle/>
        <a:p>
          <a:endParaRPr lang="ru-RU"/>
        </a:p>
      </dgm:t>
    </dgm:pt>
    <dgm:pt modelId="{C7A33AED-B33C-456E-A68C-63D375007BEF}" type="sibTrans" cxnId="{A07DA2EE-6DF3-44C2-9784-9E563638984E}">
      <dgm:prSet/>
      <dgm:spPr/>
      <dgm:t>
        <a:bodyPr/>
        <a:lstStyle/>
        <a:p>
          <a:endParaRPr lang="ru-RU"/>
        </a:p>
      </dgm:t>
    </dgm:pt>
    <dgm:pt modelId="{A6D092EE-A940-4ACF-B3D5-4317FCCBF7B6}" type="pres">
      <dgm:prSet presAssocID="{3D83B42C-DE27-47C7-995F-AE5C120BE6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BDEFC05-0225-496C-9946-7DED8465C78E}" type="pres">
      <dgm:prSet presAssocID="{5532D8DF-C7DD-4DE7-A4EC-2AEB88B5C771}" presName="parentText" presStyleLbl="node1" presStyleIdx="0" presStyleCnt="2" custScaleY="41989" custLinFactY="-23147" custLinFactNeighborX="102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24401B-C97D-46B0-91D3-C4CE2F07182F}" type="pres">
      <dgm:prSet presAssocID="{49F44012-6C61-40F6-8E0F-5A8FC092F5CF}" presName="spacer" presStyleCnt="0"/>
      <dgm:spPr/>
    </dgm:pt>
    <dgm:pt modelId="{AD317E94-E8D2-458A-AC18-057A528266FB}" type="pres">
      <dgm:prSet presAssocID="{1421C2D2-6ECC-4CF9-9199-142CFE11882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07DA2EE-6DF3-44C2-9784-9E563638984E}" srcId="{3D83B42C-DE27-47C7-995F-AE5C120BE648}" destId="{1421C2D2-6ECC-4CF9-9199-142CFE11882E}" srcOrd="1" destOrd="0" parTransId="{AD10CCBC-EDE7-4B83-B621-CA35AC0BB9ED}" sibTransId="{C7A33AED-B33C-456E-A68C-63D375007BEF}"/>
    <dgm:cxn modelId="{EDCD79DD-1552-4CA4-9B5D-19859D7097E0}" type="presOf" srcId="{5532D8DF-C7DD-4DE7-A4EC-2AEB88B5C771}" destId="{FBDEFC05-0225-496C-9946-7DED8465C78E}" srcOrd="0" destOrd="0" presId="urn:microsoft.com/office/officeart/2005/8/layout/vList2"/>
    <dgm:cxn modelId="{3D3BCE9A-A2E7-4D64-ADD7-69D03FCB9C58}" type="presOf" srcId="{1421C2D2-6ECC-4CF9-9199-142CFE11882E}" destId="{AD317E94-E8D2-458A-AC18-057A528266FB}" srcOrd="0" destOrd="0" presId="urn:microsoft.com/office/officeart/2005/8/layout/vList2"/>
    <dgm:cxn modelId="{E8C3436E-5443-404A-8429-10ABED58D7A5}" srcId="{3D83B42C-DE27-47C7-995F-AE5C120BE648}" destId="{5532D8DF-C7DD-4DE7-A4EC-2AEB88B5C771}" srcOrd="0" destOrd="0" parTransId="{0807E552-2535-4FEE-B5DF-A67177115E28}" sibTransId="{49F44012-6C61-40F6-8E0F-5A8FC092F5CF}"/>
    <dgm:cxn modelId="{B4153C06-736F-4BA1-A111-D95C3B0E76E9}" type="presOf" srcId="{3D83B42C-DE27-47C7-995F-AE5C120BE648}" destId="{A6D092EE-A940-4ACF-B3D5-4317FCCBF7B6}" srcOrd="0" destOrd="0" presId="urn:microsoft.com/office/officeart/2005/8/layout/vList2"/>
    <dgm:cxn modelId="{5C3E9850-B0E1-4725-AE06-3CFD9B40A44A}" type="presParOf" srcId="{A6D092EE-A940-4ACF-B3D5-4317FCCBF7B6}" destId="{FBDEFC05-0225-496C-9946-7DED8465C78E}" srcOrd="0" destOrd="0" presId="urn:microsoft.com/office/officeart/2005/8/layout/vList2"/>
    <dgm:cxn modelId="{FB13B3C4-B3EC-4B60-A344-3970AC726D98}" type="presParOf" srcId="{A6D092EE-A940-4ACF-B3D5-4317FCCBF7B6}" destId="{9524401B-C97D-46B0-91D3-C4CE2F07182F}" srcOrd="1" destOrd="0" presId="urn:microsoft.com/office/officeart/2005/8/layout/vList2"/>
    <dgm:cxn modelId="{761F15EE-16A8-4752-B3E2-27CFE3720698}" type="presParOf" srcId="{A6D092EE-A940-4ACF-B3D5-4317FCCBF7B6}" destId="{AD317E94-E8D2-458A-AC18-057A528266F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6006415-6B4A-4545-AF21-6A6A569212D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97C5059-EF4D-403F-BD02-A62C38736FBE}">
      <dgm:prSet/>
      <dgm:spPr/>
      <dgm:t>
        <a:bodyPr/>
        <a:lstStyle/>
        <a:p>
          <a:pPr rtl="0"/>
          <a:r>
            <a:rPr lang="ru-RU" b="0" i="0" dirty="0" smtClean="0"/>
            <a:t>обязанность юридических лиц - резидентов обеспечить зачисление на свои счета, открытые в банках Республики Беларусь:</a:t>
          </a:r>
          <a:endParaRPr lang="ru-RU" dirty="0"/>
        </a:p>
      </dgm:t>
    </dgm:pt>
    <dgm:pt modelId="{A7F405E4-B4F6-43A7-A4A2-5786DBD35E11}" type="parTrans" cxnId="{EC7A9A7D-5198-475D-8C49-A82F50E5BE43}">
      <dgm:prSet/>
      <dgm:spPr/>
      <dgm:t>
        <a:bodyPr/>
        <a:lstStyle/>
        <a:p>
          <a:endParaRPr lang="ru-RU"/>
        </a:p>
      </dgm:t>
    </dgm:pt>
    <dgm:pt modelId="{CE6EB73F-D1A2-417E-980B-CA31BE4346A5}" type="sibTrans" cxnId="{EC7A9A7D-5198-475D-8C49-A82F50E5BE43}">
      <dgm:prSet/>
      <dgm:spPr/>
      <dgm:t>
        <a:bodyPr/>
        <a:lstStyle/>
        <a:p>
          <a:endParaRPr lang="ru-RU"/>
        </a:p>
      </dgm:t>
    </dgm:pt>
    <dgm:pt modelId="{A46D5BC6-EB01-48F6-B427-73624D9E6AC7}">
      <dgm:prSet/>
      <dgm:spPr/>
      <dgm:t>
        <a:bodyPr/>
        <a:lstStyle/>
        <a:p>
          <a:pPr rtl="0"/>
          <a:r>
            <a:rPr lang="ru-RU" b="0" i="0" smtClean="0"/>
            <a:t>• при экспорте - белорусских рублей и (или) иностранной валюты;</a:t>
          </a:r>
          <a:endParaRPr lang="ru-RU"/>
        </a:p>
      </dgm:t>
    </dgm:pt>
    <dgm:pt modelId="{65C0BBAF-EBD4-4519-B088-832154B30B81}" type="parTrans" cxnId="{5EA57C30-BE05-4894-AE3F-71418DEB3245}">
      <dgm:prSet/>
      <dgm:spPr/>
      <dgm:t>
        <a:bodyPr/>
        <a:lstStyle/>
        <a:p>
          <a:endParaRPr lang="ru-RU"/>
        </a:p>
      </dgm:t>
    </dgm:pt>
    <dgm:pt modelId="{0996C900-DEC1-44A8-9546-61F309702DAB}" type="sibTrans" cxnId="{5EA57C30-BE05-4894-AE3F-71418DEB3245}">
      <dgm:prSet/>
      <dgm:spPr/>
      <dgm:t>
        <a:bodyPr/>
        <a:lstStyle/>
        <a:p>
          <a:endParaRPr lang="ru-RU"/>
        </a:p>
      </dgm:t>
    </dgm:pt>
    <dgm:pt modelId="{320FFFAE-1899-4650-BAA0-6D2BF7C73981}">
      <dgm:prSet/>
      <dgm:spPr/>
      <dgm:t>
        <a:bodyPr/>
        <a:lstStyle/>
        <a:p>
          <a:pPr rtl="0"/>
          <a:r>
            <a:rPr lang="ru-RU" b="0" i="0" dirty="0" smtClean="0"/>
            <a:t>• при импорте - белорусских рублей и (или) иностранной валюты в случае возврата денежных средств при неисполнении или исполнении не в полном объеме нерезидентом своих обязательств </a:t>
          </a:r>
          <a:endParaRPr lang="ru-RU" dirty="0"/>
        </a:p>
      </dgm:t>
    </dgm:pt>
    <dgm:pt modelId="{FA1CE1F6-A52A-4D51-B2C5-8F5BFD897954}" type="parTrans" cxnId="{7C68F645-D3D6-4FDB-8F13-C53FE0C69FD2}">
      <dgm:prSet/>
      <dgm:spPr/>
      <dgm:t>
        <a:bodyPr/>
        <a:lstStyle/>
        <a:p>
          <a:endParaRPr lang="ru-RU"/>
        </a:p>
      </dgm:t>
    </dgm:pt>
    <dgm:pt modelId="{D7BAE977-8251-4A9E-8B1A-D1A958A2CC05}" type="sibTrans" cxnId="{7C68F645-D3D6-4FDB-8F13-C53FE0C69FD2}">
      <dgm:prSet/>
      <dgm:spPr/>
      <dgm:t>
        <a:bodyPr/>
        <a:lstStyle/>
        <a:p>
          <a:endParaRPr lang="ru-RU"/>
        </a:p>
      </dgm:t>
    </dgm:pt>
    <dgm:pt modelId="{C695C92C-C046-49C2-B26B-7A547271BE32}" type="pres">
      <dgm:prSet presAssocID="{76006415-6B4A-4545-AF21-6A6A569212D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A5B2AA1-992E-4253-BB34-8B11F8710415}" type="pres">
      <dgm:prSet presAssocID="{D97C5059-EF4D-403F-BD02-A62C38736FBE}" presName="parentText" presStyleLbl="node1" presStyleIdx="0" presStyleCnt="3" custLinFactY="-21370" custLinFactNeighborX="0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248C7B-857F-417B-8979-9E1CE96B47D9}" type="pres">
      <dgm:prSet presAssocID="{CE6EB73F-D1A2-417E-980B-CA31BE4346A5}" presName="spacer" presStyleCnt="0"/>
      <dgm:spPr/>
    </dgm:pt>
    <dgm:pt modelId="{128FCD80-1EBD-455C-990E-663223505F08}" type="pres">
      <dgm:prSet presAssocID="{A46D5BC6-EB01-48F6-B427-73624D9E6AC7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161FBC-B4ED-414E-8550-CCD1C13CB20A}" type="pres">
      <dgm:prSet presAssocID="{0996C900-DEC1-44A8-9546-61F309702DAB}" presName="spacer" presStyleCnt="0"/>
      <dgm:spPr/>
    </dgm:pt>
    <dgm:pt modelId="{8D6B5031-1A9A-4224-B601-C1828B21ACC4}" type="pres">
      <dgm:prSet presAssocID="{320FFFAE-1899-4650-BAA0-6D2BF7C73981}" presName="parentText" presStyleLbl="node1" presStyleIdx="2" presStyleCnt="3" custLinFactY="30917" custLinFactNeighborX="102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FB98348-92AC-4E04-9E0D-FE0B715A2A64}" type="presOf" srcId="{320FFFAE-1899-4650-BAA0-6D2BF7C73981}" destId="{8D6B5031-1A9A-4224-B601-C1828B21ACC4}" srcOrd="0" destOrd="0" presId="urn:microsoft.com/office/officeart/2005/8/layout/vList2"/>
    <dgm:cxn modelId="{7C68F645-D3D6-4FDB-8F13-C53FE0C69FD2}" srcId="{76006415-6B4A-4545-AF21-6A6A569212D8}" destId="{320FFFAE-1899-4650-BAA0-6D2BF7C73981}" srcOrd="2" destOrd="0" parTransId="{FA1CE1F6-A52A-4D51-B2C5-8F5BFD897954}" sibTransId="{D7BAE977-8251-4A9E-8B1A-D1A958A2CC05}"/>
    <dgm:cxn modelId="{1543B647-E011-4A09-B745-DCD6FD916DAD}" type="presOf" srcId="{76006415-6B4A-4545-AF21-6A6A569212D8}" destId="{C695C92C-C046-49C2-B26B-7A547271BE32}" srcOrd="0" destOrd="0" presId="urn:microsoft.com/office/officeart/2005/8/layout/vList2"/>
    <dgm:cxn modelId="{75A885E0-D0C2-443D-8DE6-B0F0C4A2AE13}" type="presOf" srcId="{D97C5059-EF4D-403F-BD02-A62C38736FBE}" destId="{CA5B2AA1-992E-4253-BB34-8B11F8710415}" srcOrd="0" destOrd="0" presId="urn:microsoft.com/office/officeart/2005/8/layout/vList2"/>
    <dgm:cxn modelId="{5EA57C30-BE05-4894-AE3F-71418DEB3245}" srcId="{76006415-6B4A-4545-AF21-6A6A569212D8}" destId="{A46D5BC6-EB01-48F6-B427-73624D9E6AC7}" srcOrd="1" destOrd="0" parTransId="{65C0BBAF-EBD4-4519-B088-832154B30B81}" sibTransId="{0996C900-DEC1-44A8-9546-61F309702DAB}"/>
    <dgm:cxn modelId="{D521B6A1-7181-4DAC-AF42-DB49C6C222D3}" type="presOf" srcId="{A46D5BC6-EB01-48F6-B427-73624D9E6AC7}" destId="{128FCD80-1EBD-455C-990E-663223505F08}" srcOrd="0" destOrd="0" presId="urn:microsoft.com/office/officeart/2005/8/layout/vList2"/>
    <dgm:cxn modelId="{EC7A9A7D-5198-475D-8C49-A82F50E5BE43}" srcId="{76006415-6B4A-4545-AF21-6A6A569212D8}" destId="{D97C5059-EF4D-403F-BD02-A62C38736FBE}" srcOrd="0" destOrd="0" parTransId="{A7F405E4-B4F6-43A7-A4A2-5786DBD35E11}" sibTransId="{CE6EB73F-D1A2-417E-980B-CA31BE4346A5}"/>
    <dgm:cxn modelId="{A5F66C01-170E-4CCF-919A-C92A3C650BDB}" type="presParOf" srcId="{C695C92C-C046-49C2-B26B-7A547271BE32}" destId="{CA5B2AA1-992E-4253-BB34-8B11F8710415}" srcOrd="0" destOrd="0" presId="urn:microsoft.com/office/officeart/2005/8/layout/vList2"/>
    <dgm:cxn modelId="{51C5DB51-B7AF-4A04-BFB0-6CA939359D37}" type="presParOf" srcId="{C695C92C-C046-49C2-B26B-7A547271BE32}" destId="{73248C7B-857F-417B-8979-9E1CE96B47D9}" srcOrd="1" destOrd="0" presId="urn:microsoft.com/office/officeart/2005/8/layout/vList2"/>
    <dgm:cxn modelId="{FC26E481-B6B7-407B-9C68-9BBEFF186800}" type="presParOf" srcId="{C695C92C-C046-49C2-B26B-7A547271BE32}" destId="{128FCD80-1EBD-455C-990E-663223505F08}" srcOrd="2" destOrd="0" presId="urn:microsoft.com/office/officeart/2005/8/layout/vList2"/>
    <dgm:cxn modelId="{CBED6D4D-D611-423D-8981-CC05F664CA49}" type="presParOf" srcId="{C695C92C-C046-49C2-B26B-7A547271BE32}" destId="{0D161FBC-B4ED-414E-8550-CCD1C13CB20A}" srcOrd="3" destOrd="0" presId="urn:microsoft.com/office/officeart/2005/8/layout/vList2"/>
    <dgm:cxn modelId="{76797A4B-E8E5-41F1-8362-53E7F922B807}" type="presParOf" srcId="{C695C92C-C046-49C2-B26B-7A547271BE32}" destId="{8D6B5031-1A9A-4224-B601-C1828B21ACC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55117DA-2547-4284-8948-DDE74CD2101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BF8D3B2-89AF-481D-A967-D89DC9F65F95}">
      <dgm:prSet/>
      <dgm:spPr/>
      <dgm:t>
        <a:bodyPr/>
        <a:lstStyle/>
        <a:p>
          <a:pPr algn="ctr" rtl="0"/>
          <a:r>
            <a:rPr lang="ru-RU" b="0" i="0" dirty="0" smtClean="0"/>
            <a:t>Сроки репатриации определяются юридическим лицом - резидентом </a:t>
          </a:r>
          <a:r>
            <a:rPr lang="ru-RU" b="1" i="0" dirty="0" smtClean="0"/>
            <a:t>самостоятельно</a:t>
          </a:r>
          <a:r>
            <a:rPr lang="ru-RU" b="0" i="0" dirty="0" smtClean="0"/>
            <a:t> исходя из условий и фактических сроков исполнения обязательств сторонами по валютному договору</a:t>
          </a:r>
          <a:endParaRPr lang="ru-RU" dirty="0"/>
        </a:p>
      </dgm:t>
    </dgm:pt>
    <dgm:pt modelId="{8A2E15E2-5A33-46E4-B741-E2FA8B2A0DF4}" type="parTrans" cxnId="{8C15FF23-1ED1-44EB-A4A9-59521D7C9002}">
      <dgm:prSet/>
      <dgm:spPr/>
      <dgm:t>
        <a:bodyPr/>
        <a:lstStyle/>
        <a:p>
          <a:endParaRPr lang="ru-RU"/>
        </a:p>
      </dgm:t>
    </dgm:pt>
    <dgm:pt modelId="{B861BF30-10B4-4A61-BF89-6DFE2C72573C}" type="sibTrans" cxnId="{8C15FF23-1ED1-44EB-A4A9-59521D7C9002}">
      <dgm:prSet/>
      <dgm:spPr/>
      <dgm:t>
        <a:bodyPr/>
        <a:lstStyle/>
        <a:p>
          <a:endParaRPr lang="ru-RU"/>
        </a:p>
      </dgm:t>
    </dgm:pt>
    <dgm:pt modelId="{F13E5B66-C5DE-4C0B-8294-BDE5EA3CED15}">
      <dgm:prSet/>
      <dgm:spPr/>
      <dgm:t>
        <a:bodyPr/>
        <a:lstStyle/>
        <a:p>
          <a:pPr algn="ctr" rtl="0"/>
          <a:r>
            <a:rPr lang="ru-RU" b="1" i="0" dirty="0" smtClean="0"/>
            <a:t>Определение срока репатриации</a:t>
          </a:r>
        </a:p>
        <a:p>
          <a:pPr algn="l" rtl="0"/>
          <a:r>
            <a:rPr lang="ru-RU" b="0" i="0" dirty="0" smtClean="0"/>
            <a:t> </a:t>
          </a:r>
          <a:r>
            <a:rPr lang="ru-RU" b="1" i="0" dirty="0" smtClean="0"/>
            <a:t>при экспорте </a:t>
          </a:r>
          <a:r>
            <a:rPr lang="ru-RU" b="0" i="0" dirty="0" smtClean="0"/>
            <a:t>- к предусмотренному договором сроку исполнения нерезидентом обязательства по оплате прибавить период, который необходим для банковского платежа, перевода согласно предусмотренным договором условиям расчетов; </a:t>
          </a:r>
        </a:p>
        <a:p>
          <a:pPr algn="l" rtl="0"/>
          <a:r>
            <a:rPr lang="ru-RU" b="1" i="0" dirty="0" smtClean="0"/>
            <a:t>при импорте </a:t>
          </a:r>
          <a:r>
            <a:rPr lang="ru-RU" b="0" i="0" dirty="0" smtClean="0"/>
            <a:t>- к предусмотренному договором сроку исполнения нерезидентом обязательства по возврату денежных средств, внесенных в качестве предоплаты, прибавить период, который необходим для банковского платежа, перевода согласно предусмотренным договором условиям расчетов </a:t>
          </a:r>
          <a:endParaRPr lang="ru-RU" dirty="0"/>
        </a:p>
      </dgm:t>
    </dgm:pt>
    <dgm:pt modelId="{C376AE90-B347-423B-935E-908805560C39}" type="parTrans" cxnId="{D09B8215-6C55-40DF-9DCF-9F11762A8761}">
      <dgm:prSet/>
      <dgm:spPr/>
      <dgm:t>
        <a:bodyPr/>
        <a:lstStyle/>
        <a:p>
          <a:endParaRPr lang="ru-RU"/>
        </a:p>
      </dgm:t>
    </dgm:pt>
    <dgm:pt modelId="{5B217307-FA43-40E0-B6F7-F6E6BB47493E}" type="sibTrans" cxnId="{D09B8215-6C55-40DF-9DCF-9F11762A8761}">
      <dgm:prSet/>
      <dgm:spPr/>
      <dgm:t>
        <a:bodyPr/>
        <a:lstStyle/>
        <a:p>
          <a:endParaRPr lang="ru-RU"/>
        </a:p>
      </dgm:t>
    </dgm:pt>
    <dgm:pt modelId="{D4168443-3F29-43FA-A814-07075424A253}" type="pres">
      <dgm:prSet presAssocID="{055117DA-2547-4284-8948-DDE74CD210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21A0B3-0504-4CC3-93CE-0586806FB5E3}" type="pres">
      <dgm:prSet presAssocID="{4BF8D3B2-89AF-481D-A967-D89DC9F65F95}" presName="parentText" presStyleLbl="node1" presStyleIdx="0" presStyleCnt="2" custScaleY="4750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646F5-8A16-40F2-B157-D051C54607AB}" type="pres">
      <dgm:prSet presAssocID="{B861BF30-10B4-4A61-BF89-6DFE2C72573C}" presName="spacer" presStyleCnt="0"/>
      <dgm:spPr/>
    </dgm:pt>
    <dgm:pt modelId="{4D290A72-23C1-453B-B4DD-B950FC937FAD}" type="pres">
      <dgm:prSet presAssocID="{F13E5B66-C5DE-4C0B-8294-BDE5EA3CED15}" presName="parentText" presStyleLbl="node1" presStyleIdx="1" presStyleCnt="2" custLinFactY="8230" custLinFactNeighborX="2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454719-7CE5-4E1C-8F9B-8FFF5738EABA}" type="presOf" srcId="{F13E5B66-C5DE-4C0B-8294-BDE5EA3CED15}" destId="{4D290A72-23C1-453B-B4DD-B950FC937FAD}" srcOrd="0" destOrd="0" presId="urn:microsoft.com/office/officeart/2005/8/layout/vList2"/>
    <dgm:cxn modelId="{D09B8215-6C55-40DF-9DCF-9F11762A8761}" srcId="{055117DA-2547-4284-8948-DDE74CD21012}" destId="{F13E5B66-C5DE-4C0B-8294-BDE5EA3CED15}" srcOrd="1" destOrd="0" parTransId="{C376AE90-B347-423B-935E-908805560C39}" sibTransId="{5B217307-FA43-40E0-B6F7-F6E6BB47493E}"/>
    <dgm:cxn modelId="{74F1F290-E668-4F35-AFF2-D4B5A79E91B1}" type="presOf" srcId="{4BF8D3B2-89AF-481D-A967-D89DC9F65F95}" destId="{EB21A0B3-0504-4CC3-93CE-0586806FB5E3}" srcOrd="0" destOrd="0" presId="urn:microsoft.com/office/officeart/2005/8/layout/vList2"/>
    <dgm:cxn modelId="{8C15FF23-1ED1-44EB-A4A9-59521D7C9002}" srcId="{055117DA-2547-4284-8948-DDE74CD21012}" destId="{4BF8D3B2-89AF-481D-A967-D89DC9F65F95}" srcOrd="0" destOrd="0" parTransId="{8A2E15E2-5A33-46E4-B741-E2FA8B2A0DF4}" sibTransId="{B861BF30-10B4-4A61-BF89-6DFE2C72573C}"/>
    <dgm:cxn modelId="{DB2430EC-732A-4AA7-A27D-7CB98C1D7D28}" type="presOf" srcId="{055117DA-2547-4284-8948-DDE74CD21012}" destId="{D4168443-3F29-43FA-A814-07075424A253}" srcOrd="0" destOrd="0" presId="urn:microsoft.com/office/officeart/2005/8/layout/vList2"/>
    <dgm:cxn modelId="{B48BA6B0-A9F8-4903-8148-1967C6D9C8C5}" type="presParOf" srcId="{D4168443-3F29-43FA-A814-07075424A253}" destId="{EB21A0B3-0504-4CC3-93CE-0586806FB5E3}" srcOrd="0" destOrd="0" presId="urn:microsoft.com/office/officeart/2005/8/layout/vList2"/>
    <dgm:cxn modelId="{76CC143D-3A1F-4602-986D-A62285E43DB1}" type="presParOf" srcId="{D4168443-3F29-43FA-A814-07075424A253}" destId="{94E646F5-8A16-40F2-B157-D051C54607AB}" srcOrd="1" destOrd="0" presId="urn:microsoft.com/office/officeart/2005/8/layout/vList2"/>
    <dgm:cxn modelId="{94C9E0C9-B339-4C35-ADAF-E677A4FE505B}" type="presParOf" srcId="{D4168443-3F29-43FA-A814-07075424A253}" destId="{4D290A72-23C1-453B-B4DD-B950FC937FA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5E051B84-B30E-4C52-BCC6-D0DB1188333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984DD94-D527-4770-88EA-FB65EC9012C0}">
      <dgm:prSet/>
      <dgm:spPr/>
      <dgm:t>
        <a:bodyPr/>
        <a:lstStyle/>
        <a:p>
          <a:pPr algn="ctr" rtl="0"/>
          <a:r>
            <a:rPr lang="ru-RU" b="1" i="0" dirty="0" smtClean="0"/>
            <a:t>Дата исполнения обязанности по репатриации</a:t>
          </a:r>
          <a:endParaRPr lang="ru-RU" b="1" dirty="0"/>
        </a:p>
      </dgm:t>
    </dgm:pt>
    <dgm:pt modelId="{7D647B51-DF53-419A-BCEC-B481CDA8FA31}" type="parTrans" cxnId="{C621DAD6-27BF-4B79-927C-3E6EC2B26EB1}">
      <dgm:prSet/>
      <dgm:spPr/>
      <dgm:t>
        <a:bodyPr/>
        <a:lstStyle/>
        <a:p>
          <a:endParaRPr lang="ru-RU"/>
        </a:p>
      </dgm:t>
    </dgm:pt>
    <dgm:pt modelId="{3CA00835-6CD9-4958-B060-9A018C030E44}" type="sibTrans" cxnId="{C621DAD6-27BF-4B79-927C-3E6EC2B26EB1}">
      <dgm:prSet/>
      <dgm:spPr/>
      <dgm:t>
        <a:bodyPr/>
        <a:lstStyle/>
        <a:p>
          <a:endParaRPr lang="ru-RU"/>
        </a:p>
      </dgm:t>
    </dgm:pt>
    <dgm:pt modelId="{8B696D2A-92A4-4FC7-A5BF-BABC87809FA6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0" i="0" dirty="0" smtClean="0"/>
            <a:t>- дата зачисления белорусских рублей и (или) иностранной валюты на открытый в банке Республики Беларусь счет юридического лица - резидента в определенный им срок репатриации </a:t>
          </a:r>
          <a:endParaRPr lang="ru-RU" dirty="0"/>
        </a:p>
      </dgm:t>
    </dgm:pt>
    <dgm:pt modelId="{7E5E1A37-5B90-4B8F-8F7E-A7DFA32E5AC3}" type="parTrans" cxnId="{B3379CC8-A67A-48F2-B8A4-975FA886B418}">
      <dgm:prSet/>
      <dgm:spPr/>
      <dgm:t>
        <a:bodyPr/>
        <a:lstStyle/>
        <a:p>
          <a:endParaRPr lang="ru-RU"/>
        </a:p>
      </dgm:t>
    </dgm:pt>
    <dgm:pt modelId="{A354EB8E-31B0-4A2A-84ED-EC14FACDA833}" type="sibTrans" cxnId="{B3379CC8-A67A-48F2-B8A4-975FA886B418}">
      <dgm:prSet/>
      <dgm:spPr/>
      <dgm:t>
        <a:bodyPr/>
        <a:lstStyle/>
        <a:p>
          <a:endParaRPr lang="ru-RU"/>
        </a:p>
      </dgm:t>
    </dgm:pt>
    <dgm:pt modelId="{E8AB05FD-3704-4DC4-BF79-820C9837657A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0" i="0" dirty="0" smtClean="0"/>
            <a:t>при зачислении денежных средств на счет резидента в иностранном банке, эти средства должны быть переведены на счета соответствующих юридических лиц - резидентов, открытые в банках Республики Беларусь, </a:t>
          </a:r>
          <a:r>
            <a:rPr lang="ru-RU" b="1" i="0" dirty="0" smtClean="0"/>
            <a:t>в течение 5 рабочих дней </a:t>
          </a:r>
          <a:r>
            <a:rPr lang="ru-RU" b="0" i="0" dirty="0" smtClean="0"/>
            <a:t>с даты их зачисления</a:t>
          </a:r>
          <a:endParaRPr lang="ru-RU" dirty="0"/>
        </a:p>
      </dgm:t>
    </dgm:pt>
    <dgm:pt modelId="{D26C1C44-4169-450F-8AED-3A7F88869A6B}" type="parTrans" cxnId="{814B9336-2158-4A85-95C5-668DFEDDB194}">
      <dgm:prSet/>
      <dgm:spPr/>
      <dgm:t>
        <a:bodyPr/>
        <a:lstStyle/>
        <a:p>
          <a:endParaRPr lang="ru-RU"/>
        </a:p>
      </dgm:t>
    </dgm:pt>
    <dgm:pt modelId="{95D0F26E-C7D4-4597-ABAB-71B768DAD709}" type="sibTrans" cxnId="{814B9336-2158-4A85-95C5-668DFEDDB194}">
      <dgm:prSet/>
      <dgm:spPr/>
      <dgm:t>
        <a:bodyPr/>
        <a:lstStyle/>
        <a:p>
          <a:endParaRPr lang="ru-RU"/>
        </a:p>
      </dgm:t>
    </dgm:pt>
    <dgm:pt modelId="{6DB4E5BD-F7A2-4E27-90D7-18B7BE34E24C}" type="pres">
      <dgm:prSet presAssocID="{5E051B84-B30E-4C52-BCC6-D0DB1188333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E0435D-76F5-4AAB-8CF4-CAE6CB0BA7D9}" type="pres">
      <dgm:prSet presAssocID="{C984DD94-D527-4770-88EA-FB65EC9012C0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5BA0C-6007-444B-9598-AE708798DE1E}" type="pres">
      <dgm:prSet presAssocID="{3CA00835-6CD9-4958-B060-9A018C030E44}" presName="spacer" presStyleCnt="0"/>
      <dgm:spPr/>
    </dgm:pt>
    <dgm:pt modelId="{C305D3CD-AB7B-491A-A3B8-3F837EAD90F1}" type="pres">
      <dgm:prSet presAssocID="{8B696D2A-92A4-4FC7-A5BF-BABC87809FA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5F1859-CAA0-4F39-802B-800769E179AE}" type="pres">
      <dgm:prSet presAssocID="{A354EB8E-31B0-4A2A-84ED-EC14FACDA833}" presName="spacer" presStyleCnt="0"/>
      <dgm:spPr/>
    </dgm:pt>
    <dgm:pt modelId="{849E691F-F5EA-48A5-9FF2-78EBA2CFA066}" type="pres">
      <dgm:prSet presAssocID="{E8AB05FD-3704-4DC4-BF79-820C9837657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4B9336-2158-4A85-95C5-668DFEDDB194}" srcId="{5E051B84-B30E-4C52-BCC6-D0DB11883335}" destId="{E8AB05FD-3704-4DC4-BF79-820C9837657A}" srcOrd="2" destOrd="0" parTransId="{D26C1C44-4169-450F-8AED-3A7F88869A6B}" sibTransId="{95D0F26E-C7D4-4597-ABAB-71B768DAD709}"/>
    <dgm:cxn modelId="{A6FA6209-71DB-4D40-A0D9-B1F7A9ECF0C9}" type="presOf" srcId="{C984DD94-D527-4770-88EA-FB65EC9012C0}" destId="{26E0435D-76F5-4AAB-8CF4-CAE6CB0BA7D9}" srcOrd="0" destOrd="0" presId="urn:microsoft.com/office/officeart/2005/8/layout/vList2"/>
    <dgm:cxn modelId="{D562E773-6E78-4CC4-AD33-4275E78A72F5}" type="presOf" srcId="{8B696D2A-92A4-4FC7-A5BF-BABC87809FA6}" destId="{C305D3CD-AB7B-491A-A3B8-3F837EAD90F1}" srcOrd="0" destOrd="0" presId="urn:microsoft.com/office/officeart/2005/8/layout/vList2"/>
    <dgm:cxn modelId="{8E00AD4C-CF96-4108-95A4-8EB4032EF482}" type="presOf" srcId="{5E051B84-B30E-4C52-BCC6-D0DB11883335}" destId="{6DB4E5BD-F7A2-4E27-90D7-18B7BE34E24C}" srcOrd="0" destOrd="0" presId="urn:microsoft.com/office/officeart/2005/8/layout/vList2"/>
    <dgm:cxn modelId="{C621DAD6-27BF-4B79-927C-3E6EC2B26EB1}" srcId="{5E051B84-B30E-4C52-BCC6-D0DB11883335}" destId="{C984DD94-D527-4770-88EA-FB65EC9012C0}" srcOrd="0" destOrd="0" parTransId="{7D647B51-DF53-419A-BCEC-B481CDA8FA31}" sibTransId="{3CA00835-6CD9-4958-B060-9A018C030E44}"/>
    <dgm:cxn modelId="{B3379CC8-A67A-48F2-B8A4-975FA886B418}" srcId="{5E051B84-B30E-4C52-BCC6-D0DB11883335}" destId="{8B696D2A-92A4-4FC7-A5BF-BABC87809FA6}" srcOrd="1" destOrd="0" parTransId="{7E5E1A37-5B90-4B8F-8F7E-A7DFA32E5AC3}" sibTransId="{A354EB8E-31B0-4A2A-84ED-EC14FACDA833}"/>
    <dgm:cxn modelId="{E315DEF6-684B-48C5-9D87-7EEE60E99A57}" type="presOf" srcId="{E8AB05FD-3704-4DC4-BF79-820C9837657A}" destId="{849E691F-F5EA-48A5-9FF2-78EBA2CFA066}" srcOrd="0" destOrd="0" presId="urn:microsoft.com/office/officeart/2005/8/layout/vList2"/>
    <dgm:cxn modelId="{741F1D82-102B-4FC3-A3BD-65264D5193E0}" type="presParOf" srcId="{6DB4E5BD-F7A2-4E27-90D7-18B7BE34E24C}" destId="{26E0435D-76F5-4AAB-8CF4-CAE6CB0BA7D9}" srcOrd="0" destOrd="0" presId="urn:microsoft.com/office/officeart/2005/8/layout/vList2"/>
    <dgm:cxn modelId="{9335F8F6-2C92-40BE-B051-386051D9EDC8}" type="presParOf" srcId="{6DB4E5BD-F7A2-4E27-90D7-18B7BE34E24C}" destId="{07D5BA0C-6007-444B-9598-AE708798DE1E}" srcOrd="1" destOrd="0" presId="urn:microsoft.com/office/officeart/2005/8/layout/vList2"/>
    <dgm:cxn modelId="{BFB1E08F-63CA-4410-87F3-90C19B09B1A1}" type="presParOf" srcId="{6DB4E5BD-F7A2-4E27-90D7-18B7BE34E24C}" destId="{C305D3CD-AB7B-491A-A3B8-3F837EAD90F1}" srcOrd="2" destOrd="0" presId="urn:microsoft.com/office/officeart/2005/8/layout/vList2"/>
    <dgm:cxn modelId="{1334C42E-BC4F-408A-823B-38ED76DC64CB}" type="presParOf" srcId="{6DB4E5BD-F7A2-4E27-90D7-18B7BE34E24C}" destId="{705F1859-CAA0-4F39-802B-800769E179AE}" srcOrd="3" destOrd="0" presId="urn:microsoft.com/office/officeart/2005/8/layout/vList2"/>
    <dgm:cxn modelId="{55B31FBD-D7B6-4D6F-B945-76E092DDF3D9}" type="presParOf" srcId="{6DB4E5BD-F7A2-4E27-90D7-18B7BE34E24C}" destId="{849E691F-F5EA-48A5-9FF2-78EBA2CFA066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ABEB1784-6F71-4068-86A9-90F5E201EC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B8B35F-EF30-45A9-8F75-C25F4CF603FA}">
      <dgm:prSet/>
      <dgm:spPr/>
      <dgm:t>
        <a:bodyPr/>
        <a:lstStyle/>
        <a:p>
          <a:pPr algn="ctr" rtl="0"/>
          <a:r>
            <a:rPr lang="ru-RU" b="0" i="0" dirty="0" smtClean="0"/>
            <a:t>Срок репатриации увеличивается на период:</a:t>
          </a:r>
          <a:endParaRPr lang="ru-RU" dirty="0"/>
        </a:p>
      </dgm:t>
    </dgm:pt>
    <dgm:pt modelId="{D288D33A-1BC4-402C-BA09-A7D5F0822E22}" type="parTrans" cxnId="{4400E21F-21B2-42B0-B362-C6E5FC67902A}">
      <dgm:prSet/>
      <dgm:spPr/>
      <dgm:t>
        <a:bodyPr/>
        <a:lstStyle/>
        <a:p>
          <a:endParaRPr lang="ru-RU"/>
        </a:p>
      </dgm:t>
    </dgm:pt>
    <dgm:pt modelId="{1C458C80-F819-4C64-B239-201A872CD555}" type="sibTrans" cxnId="{4400E21F-21B2-42B0-B362-C6E5FC67902A}">
      <dgm:prSet/>
      <dgm:spPr/>
      <dgm:t>
        <a:bodyPr/>
        <a:lstStyle/>
        <a:p>
          <a:endParaRPr lang="ru-RU"/>
        </a:p>
      </dgm:t>
    </dgm:pt>
    <dgm:pt modelId="{A512FD29-F716-4F25-B0AD-F26FE383BA2E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0" i="0" dirty="0" smtClean="0"/>
            <a:t>- рассмотрения банком Республики Беларусь, иностранным банком требования о платеже по банковской гарантии </a:t>
          </a:r>
        </a:p>
        <a:p>
          <a:pPr rtl="0"/>
          <a:r>
            <a:rPr lang="ru-RU" b="0" i="0" dirty="0" smtClean="0"/>
            <a:t>- проведения медиации и исполнения медиативного соглашения </a:t>
          </a:r>
        </a:p>
        <a:p>
          <a:pPr rtl="0"/>
          <a:r>
            <a:rPr lang="ru-RU" b="0" i="0" dirty="0" smtClean="0"/>
            <a:t>- рассмотрения судебными или арбитражными органами обращения юридического лица– резидента </a:t>
          </a:r>
        </a:p>
        <a:p>
          <a:pPr rtl="0"/>
          <a:r>
            <a:rPr lang="ru-RU" b="0" i="0" dirty="0" smtClean="0"/>
            <a:t>- исполнительного производства </a:t>
          </a:r>
        </a:p>
        <a:p>
          <a:pPr rtl="0"/>
          <a:r>
            <a:rPr lang="ru-RU" b="0" i="0" dirty="0" smtClean="0"/>
            <a:t>- рассмотрения страховщиком обращения юридического лица – резидента </a:t>
          </a:r>
        </a:p>
        <a:p>
          <a:pPr rtl="0"/>
          <a:r>
            <a:rPr lang="ru-RU" b="0" i="0" dirty="0" smtClean="0"/>
            <a:t>- производства по делу об экономической несостоятельности (банкротстве) в отношении нерезидента </a:t>
          </a:r>
        </a:p>
        <a:p>
          <a:pPr rtl="0"/>
          <a:r>
            <a:rPr lang="ru-RU" b="0" i="0" dirty="0" smtClean="0"/>
            <a:t>- урегулирования спора в досудебном (претензионном) порядке</a:t>
          </a:r>
          <a:endParaRPr lang="ru-RU" dirty="0"/>
        </a:p>
      </dgm:t>
    </dgm:pt>
    <dgm:pt modelId="{758F5D3E-5232-4DE4-A8DF-1B5E6089706A}" type="parTrans" cxnId="{CEEA9E13-9866-4F60-8124-25D60D676866}">
      <dgm:prSet/>
      <dgm:spPr/>
      <dgm:t>
        <a:bodyPr/>
        <a:lstStyle/>
        <a:p>
          <a:endParaRPr lang="ru-RU"/>
        </a:p>
      </dgm:t>
    </dgm:pt>
    <dgm:pt modelId="{9CF29774-20F1-4D10-A51B-09AC2D7E745C}" type="sibTrans" cxnId="{CEEA9E13-9866-4F60-8124-25D60D676866}">
      <dgm:prSet/>
      <dgm:spPr/>
      <dgm:t>
        <a:bodyPr/>
        <a:lstStyle/>
        <a:p>
          <a:endParaRPr lang="ru-RU"/>
        </a:p>
      </dgm:t>
    </dgm:pt>
    <dgm:pt modelId="{6EE8E1F7-57AD-42C9-8B88-F1984D7E520D}" type="pres">
      <dgm:prSet presAssocID="{ABEB1784-6F71-4068-86A9-90F5E201EC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CBB30F1-18BA-4794-ABE9-99A7992FA19E}" type="pres">
      <dgm:prSet presAssocID="{ABB8B35F-EF30-45A9-8F75-C25F4CF603FA}" presName="parentText" presStyleLbl="node1" presStyleIdx="0" presStyleCnt="2" custScaleY="3531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AC7F64-A8FF-464A-A200-7E7F11687664}" type="pres">
      <dgm:prSet presAssocID="{1C458C80-F819-4C64-B239-201A872CD555}" presName="spacer" presStyleCnt="0"/>
      <dgm:spPr/>
    </dgm:pt>
    <dgm:pt modelId="{1F174631-DC0C-453C-8261-ECA7CF2207CD}" type="pres">
      <dgm:prSet presAssocID="{A512FD29-F716-4F25-B0AD-F26FE383BA2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AB94F01-5215-432B-9235-1FD88B5645A8}" type="presOf" srcId="{A512FD29-F716-4F25-B0AD-F26FE383BA2E}" destId="{1F174631-DC0C-453C-8261-ECA7CF2207CD}" srcOrd="0" destOrd="0" presId="urn:microsoft.com/office/officeart/2005/8/layout/vList2"/>
    <dgm:cxn modelId="{4400E21F-21B2-42B0-B362-C6E5FC67902A}" srcId="{ABEB1784-6F71-4068-86A9-90F5E201EC69}" destId="{ABB8B35F-EF30-45A9-8F75-C25F4CF603FA}" srcOrd="0" destOrd="0" parTransId="{D288D33A-1BC4-402C-BA09-A7D5F0822E22}" sibTransId="{1C458C80-F819-4C64-B239-201A872CD555}"/>
    <dgm:cxn modelId="{CEEA9E13-9866-4F60-8124-25D60D676866}" srcId="{ABEB1784-6F71-4068-86A9-90F5E201EC69}" destId="{A512FD29-F716-4F25-B0AD-F26FE383BA2E}" srcOrd="1" destOrd="0" parTransId="{758F5D3E-5232-4DE4-A8DF-1B5E6089706A}" sibTransId="{9CF29774-20F1-4D10-A51B-09AC2D7E745C}"/>
    <dgm:cxn modelId="{8C1E2D69-A7B3-48BB-8ED9-C750E94C3748}" type="presOf" srcId="{ABEB1784-6F71-4068-86A9-90F5E201EC69}" destId="{6EE8E1F7-57AD-42C9-8B88-F1984D7E520D}" srcOrd="0" destOrd="0" presId="urn:microsoft.com/office/officeart/2005/8/layout/vList2"/>
    <dgm:cxn modelId="{078A5A1B-836E-40C2-88FF-31E79F22A0AC}" type="presOf" srcId="{ABB8B35F-EF30-45A9-8F75-C25F4CF603FA}" destId="{2CBB30F1-18BA-4794-ABE9-99A7992FA19E}" srcOrd="0" destOrd="0" presId="urn:microsoft.com/office/officeart/2005/8/layout/vList2"/>
    <dgm:cxn modelId="{66E8183C-A141-4A11-AF2D-45160265EE1F}" type="presParOf" srcId="{6EE8E1F7-57AD-42C9-8B88-F1984D7E520D}" destId="{2CBB30F1-18BA-4794-ABE9-99A7992FA19E}" srcOrd="0" destOrd="0" presId="urn:microsoft.com/office/officeart/2005/8/layout/vList2"/>
    <dgm:cxn modelId="{FA95C591-3F6C-4CEF-A245-E5AA3652A70B}" type="presParOf" srcId="{6EE8E1F7-57AD-42C9-8B88-F1984D7E520D}" destId="{71AC7F64-A8FF-464A-A200-7E7F11687664}" srcOrd="1" destOrd="0" presId="urn:microsoft.com/office/officeart/2005/8/layout/vList2"/>
    <dgm:cxn modelId="{A1D0DEA0-DDD9-4330-9D01-6D7B6F7717BC}" type="presParOf" srcId="{6EE8E1F7-57AD-42C9-8B88-F1984D7E520D}" destId="{1F174631-DC0C-453C-8261-ECA7CF2207CD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CCB2BA-5177-4627-A4A2-BC2570B2C36D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52C373-4227-44D2-BF29-178A5966A045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algn="ctr" rtl="0"/>
          <a:r>
            <a:rPr lang="ru-RU" sz="1800" b="1" i="0" dirty="0" smtClean="0"/>
            <a:t>Внешнеэкономическая сделка</a:t>
          </a:r>
          <a:endParaRPr lang="ru-RU" sz="1800" b="1" dirty="0"/>
        </a:p>
      </dgm:t>
    </dgm:pt>
    <dgm:pt modelId="{1A9C484F-F780-42D7-857B-4B0D5346D488}" type="parTrans" cxnId="{CADB7E4A-9D7F-4E65-9F8E-14B32C6B3ED4}">
      <dgm:prSet/>
      <dgm:spPr/>
      <dgm:t>
        <a:bodyPr/>
        <a:lstStyle/>
        <a:p>
          <a:endParaRPr lang="ru-RU"/>
        </a:p>
      </dgm:t>
    </dgm:pt>
    <dgm:pt modelId="{BFE7C00B-EAC4-4E7A-9123-886FE06DE794}" type="sibTrans" cxnId="{CADB7E4A-9D7F-4E65-9F8E-14B32C6B3ED4}">
      <dgm:prSet/>
      <dgm:spPr/>
      <dgm:t>
        <a:bodyPr/>
        <a:lstStyle/>
        <a:p>
          <a:endParaRPr lang="ru-RU"/>
        </a:p>
      </dgm:t>
    </dgm:pt>
    <dgm:pt modelId="{8B76B05A-2001-41DA-B1E0-64E0DE90F124}">
      <dgm:prSet/>
      <dgm:spPr/>
      <dgm:t>
        <a:bodyPr/>
        <a:lstStyle/>
        <a:p>
          <a:pPr rtl="0"/>
          <a:r>
            <a:rPr lang="ru-RU" b="1" i="0" dirty="0" smtClean="0"/>
            <a:t>Валютный договор</a:t>
          </a:r>
          <a:endParaRPr lang="ru-RU" b="1" dirty="0"/>
        </a:p>
      </dgm:t>
    </dgm:pt>
    <dgm:pt modelId="{248B1DFD-469A-4A8F-AE51-33D57495C2A4}" type="parTrans" cxnId="{46F6FDC0-5618-49CB-9B0B-7043B3247C7F}">
      <dgm:prSet/>
      <dgm:spPr/>
      <dgm:t>
        <a:bodyPr/>
        <a:lstStyle/>
        <a:p>
          <a:endParaRPr lang="ru-RU"/>
        </a:p>
      </dgm:t>
    </dgm:pt>
    <dgm:pt modelId="{BAAA8D5B-6C55-458B-AF63-4F9C19206A73}" type="sibTrans" cxnId="{46F6FDC0-5618-49CB-9B0B-7043B3247C7F}">
      <dgm:prSet/>
      <dgm:spPr/>
      <dgm:t>
        <a:bodyPr/>
        <a:lstStyle/>
        <a:p>
          <a:endParaRPr lang="ru-RU"/>
        </a:p>
      </dgm:t>
    </dgm:pt>
    <dgm:pt modelId="{D4ECE08C-0018-43D5-BC04-FC168FB780A6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pPr rtl="0"/>
          <a:r>
            <a:rPr lang="ru-RU" b="1" i="0" dirty="0" smtClean="0"/>
            <a:t>Внешнеэкономический договор= внешнеторговый договор</a:t>
          </a:r>
          <a:endParaRPr lang="ru-RU" b="1" dirty="0"/>
        </a:p>
      </dgm:t>
    </dgm:pt>
    <dgm:pt modelId="{405B01CF-8D32-424C-A7F0-AF32AFDB413B}" type="parTrans" cxnId="{5E42FBC8-808D-421C-BEB2-EA3843CCFDD0}">
      <dgm:prSet/>
      <dgm:spPr/>
      <dgm:t>
        <a:bodyPr/>
        <a:lstStyle/>
        <a:p>
          <a:endParaRPr lang="ru-RU"/>
        </a:p>
      </dgm:t>
    </dgm:pt>
    <dgm:pt modelId="{4B633DFE-2E76-4278-9319-62742F1C8BA1}" type="sibTrans" cxnId="{5E42FBC8-808D-421C-BEB2-EA3843CCFDD0}">
      <dgm:prSet/>
      <dgm:spPr/>
      <dgm:t>
        <a:bodyPr/>
        <a:lstStyle/>
        <a:p>
          <a:endParaRPr lang="ru-RU"/>
        </a:p>
      </dgm:t>
    </dgm:pt>
    <dgm:pt modelId="{A9927285-1349-47D3-A95B-970A85AB35CC}" type="pres">
      <dgm:prSet presAssocID="{08CCB2BA-5177-4627-A4A2-BC2570B2C36D}" presName="Name0" presStyleCnt="0">
        <dgm:presLayoutVars>
          <dgm:chMax val="7"/>
          <dgm:resizeHandles val="exact"/>
        </dgm:presLayoutVars>
      </dgm:prSet>
      <dgm:spPr/>
    </dgm:pt>
    <dgm:pt modelId="{4562703C-30C4-405D-A6AA-F9F0AFC553EC}" type="pres">
      <dgm:prSet presAssocID="{08CCB2BA-5177-4627-A4A2-BC2570B2C36D}" presName="comp1" presStyleCnt="0"/>
      <dgm:spPr/>
    </dgm:pt>
    <dgm:pt modelId="{083B929B-E009-45C6-9DEB-39F9005FD53D}" type="pres">
      <dgm:prSet presAssocID="{08CCB2BA-5177-4627-A4A2-BC2570B2C36D}" presName="circle1" presStyleLbl="node1" presStyleIdx="0" presStyleCnt="3" custScaleX="155976"/>
      <dgm:spPr/>
      <dgm:t>
        <a:bodyPr/>
        <a:lstStyle/>
        <a:p>
          <a:endParaRPr lang="ru-RU"/>
        </a:p>
      </dgm:t>
    </dgm:pt>
    <dgm:pt modelId="{FF6604B5-5642-44C0-AAC8-227DFA635511}" type="pres">
      <dgm:prSet presAssocID="{08CCB2BA-5177-4627-A4A2-BC2570B2C36D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62A89F-0223-40C2-8F54-F947DFB4652C}" type="pres">
      <dgm:prSet presAssocID="{08CCB2BA-5177-4627-A4A2-BC2570B2C36D}" presName="comp2" presStyleCnt="0"/>
      <dgm:spPr/>
    </dgm:pt>
    <dgm:pt modelId="{95B75209-E4A0-42B0-97C5-00D942460A1C}" type="pres">
      <dgm:prSet presAssocID="{08CCB2BA-5177-4627-A4A2-BC2570B2C36D}" presName="circle2" presStyleLbl="node1" presStyleIdx="1" presStyleCnt="3" custScaleX="174278" custScaleY="104252" custLinFactNeighborX="-676" custLinFactNeighborY="-8205"/>
      <dgm:spPr/>
    </dgm:pt>
    <dgm:pt modelId="{EB52CCBB-0280-4FCE-9598-1728B6EFC5AD}" type="pres">
      <dgm:prSet presAssocID="{08CCB2BA-5177-4627-A4A2-BC2570B2C36D}" presName="c2text" presStyleLbl="node1" presStyleIdx="1" presStyleCnt="3">
        <dgm:presLayoutVars>
          <dgm:bulletEnabled val="1"/>
        </dgm:presLayoutVars>
      </dgm:prSet>
      <dgm:spPr/>
    </dgm:pt>
    <dgm:pt modelId="{5F995C76-5638-43A8-846A-3558FC9BF71E}" type="pres">
      <dgm:prSet presAssocID="{08CCB2BA-5177-4627-A4A2-BC2570B2C36D}" presName="comp3" presStyleCnt="0"/>
      <dgm:spPr/>
    </dgm:pt>
    <dgm:pt modelId="{C243AFF9-6363-4258-8714-AF45A6D4BBEC}" type="pres">
      <dgm:prSet presAssocID="{08CCB2BA-5177-4627-A4A2-BC2570B2C36D}" presName="circle3" presStyleLbl="node1" presStyleIdx="2" presStyleCnt="3" custScaleX="206639" custScaleY="121246" custLinFactNeighborX="2542" custLinFactNeighborY="-25387"/>
      <dgm:spPr/>
    </dgm:pt>
    <dgm:pt modelId="{076E1145-0A6C-4372-BFF0-02570720379E}" type="pres">
      <dgm:prSet presAssocID="{08CCB2BA-5177-4627-A4A2-BC2570B2C36D}" presName="c3text" presStyleLbl="node1" presStyleIdx="2" presStyleCnt="3">
        <dgm:presLayoutVars>
          <dgm:bulletEnabled val="1"/>
        </dgm:presLayoutVars>
      </dgm:prSet>
      <dgm:spPr/>
    </dgm:pt>
  </dgm:ptLst>
  <dgm:cxnLst>
    <dgm:cxn modelId="{045550FE-AA49-45ED-9255-72FA18978A61}" type="presOf" srcId="{8B76B05A-2001-41DA-B1E0-64E0DE90F124}" destId="{95B75209-E4A0-42B0-97C5-00D942460A1C}" srcOrd="0" destOrd="0" presId="urn:microsoft.com/office/officeart/2005/8/layout/venn2"/>
    <dgm:cxn modelId="{78BEBB8C-E159-480D-9D57-F2685CF2C296}" type="presOf" srcId="{5152C373-4227-44D2-BF29-178A5966A045}" destId="{083B929B-E009-45C6-9DEB-39F9005FD53D}" srcOrd="0" destOrd="0" presId="urn:microsoft.com/office/officeart/2005/8/layout/venn2"/>
    <dgm:cxn modelId="{0D36C7AF-9952-411C-BB0B-F0BE6203A802}" type="presOf" srcId="{D4ECE08C-0018-43D5-BC04-FC168FB780A6}" destId="{C243AFF9-6363-4258-8714-AF45A6D4BBEC}" srcOrd="0" destOrd="0" presId="urn:microsoft.com/office/officeart/2005/8/layout/venn2"/>
    <dgm:cxn modelId="{46F6FDC0-5618-49CB-9B0B-7043B3247C7F}" srcId="{08CCB2BA-5177-4627-A4A2-BC2570B2C36D}" destId="{8B76B05A-2001-41DA-B1E0-64E0DE90F124}" srcOrd="1" destOrd="0" parTransId="{248B1DFD-469A-4A8F-AE51-33D57495C2A4}" sibTransId="{BAAA8D5B-6C55-458B-AF63-4F9C19206A73}"/>
    <dgm:cxn modelId="{5E42FBC8-808D-421C-BEB2-EA3843CCFDD0}" srcId="{08CCB2BA-5177-4627-A4A2-BC2570B2C36D}" destId="{D4ECE08C-0018-43D5-BC04-FC168FB780A6}" srcOrd="2" destOrd="0" parTransId="{405B01CF-8D32-424C-A7F0-AF32AFDB413B}" sibTransId="{4B633DFE-2E76-4278-9319-62742F1C8BA1}"/>
    <dgm:cxn modelId="{269F6276-BE38-41A3-B842-BF74319BC6DA}" type="presOf" srcId="{08CCB2BA-5177-4627-A4A2-BC2570B2C36D}" destId="{A9927285-1349-47D3-A95B-970A85AB35CC}" srcOrd="0" destOrd="0" presId="urn:microsoft.com/office/officeart/2005/8/layout/venn2"/>
    <dgm:cxn modelId="{78D6213C-3134-4059-BEB7-4F0C950CD476}" type="presOf" srcId="{8B76B05A-2001-41DA-B1E0-64E0DE90F124}" destId="{EB52CCBB-0280-4FCE-9598-1728B6EFC5AD}" srcOrd="1" destOrd="0" presId="urn:microsoft.com/office/officeart/2005/8/layout/venn2"/>
    <dgm:cxn modelId="{2CE49C35-CEC1-4108-99CF-F2E45DBC3447}" type="presOf" srcId="{D4ECE08C-0018-43D5-BC04-FC168FB780A6}" destId="{076E1145-0A6C-4372-BFF0-02570720379E}" srcOrd="1" destOrd="0" presId="urn:microsoft.com/office/officeart/2005/8/layout/venn2"/>
    <dgm:cxn modelId="{CADB7E4A-9D7F-4E65-9F8E-14B32C6B3ED4}" srcId="{08CCB2BA-5177-4627-A4A2-BC2570B2C36D}" destId="{5152C373-4227-44D2-BF29-178A5966A045}" srcOrd="0" destOrd="0" parTransId="{1A9C484F-F780-42D7-857B-4B0D5346D488}" sibTransId="{BFE7C00B-EAC4-4E7A-9123-886FE06DE794}"/>
    <dgm:cxn modelId="{5ED4AFBE-AFE4-4D2D-9497-03A369CB08D2}" type="presOf" srcId="{5152C373-4227-44D2-BF29-178A5966A045}" destId="{FF6604B5-5642-44C0-AAC8-227DFA635511}" srcOrd="1" destOrd="0" presId="urn:microsoft.com/office/officeart/2005/8/layout/venn2"/>
    <dgm:cxn modelId="{E2157F39-A5F8-4AB3-B59C-18FF91960B39}" type="presParOf" srcId="{A9927285-1349-47D3-A95B-970A85AB35CC}" destId="{4562703C-30C4-405D-A6AA-F9F0AFC553EC}" srcOrd="0" destOrd="0" presId="urn:microsoft.com/office/officeart/2005/8/layout/venn2"/>
    <dgm:cxn modelId="{EFCC8F5C-BF87-4DAA-9EF6-97315C6486AA}" type="presParOf" srcId="{4562703C-30C4-405D-A6AA-F9F0AFC553EC}" destId="{083B929B-E009-45C6-9DEB-39F9005FD53D}" srcOrd="0" destOrd="0" presId="urn:microsoft.com/office/officeart/2005/8/layout/venn2"/>
    <dgm:cxn modelId="{FE57282D-B34D-47EF-A480-0CFF27FCD088}" type="presParOf" srcId="{4562703C-30C4-405D-A6AA-F9F0AFC553EC}" destId="{FF6604B5-5642-44C0-AAC8-227DFA635511}" srcOrd="1" destOrd="0" presId="urn:microsoft.com/office/officeart/2005/8/layout/venn2"/>
    <dgm:cxn modelId="{2BF00731-4C79-4D29-9EC7-C01716B515EE}" type="presParOf" srcId="{A9927285-1349-47D3-A95B-970A85AB35CC}" destId="{9762A89F-0223-40C2-8F54-F947DFB4652C}" srcOrd="1" destOrd="0" presId="urn:microsoft.com/office/officeart/2005/8/layout/venn2"/>
    <dgm:cxn modelId="{6A820946-6C26-48E4-A7B7-9171B63B2549}" type="presParOf" srcId="{9762A89F-0223-40C2-8F54-F947DFB4652C}" destId="{95B75209-E4A0-42B0-97C5-00D942460A1C}" srcOrd="0" destOrd="0" presId="urn:microsoft.com/office/officeart/2005/8/layout/venn2"/>
    <dgm:cxn modelId="{9E71E94D-CE54-4799-BCF4-636089CD9653}" type="presParOf" srcId="{9762A89F-0223-40C2-8F54-F947DFB4652C}" destId="{EB52CCBB-0280-4FCE-9598-1728B6EFC5AD}" srcOrd="1" destOrd="0" presId="urn:microsoft.com/office/officeart/2005/8/layout/venn2"/>
    <dgm:cxn modelId="{2FE01934-491D-4DC9-8333-CE98E105D4A3}" type="presParOf" srcId="{A9927285-1349-47D3-A95B-970A85AB35CC}" destId="{5F995C76-5638-43A8-846A-3558FC9BF71E}" srcOrd="2" destOrd="0" presId="urn:microsoft.com/office/officeart/2005/8/layout/venn2"/>
    <dgm:cxn modelId="{99AE1B24-60DA-4BE2-8368-99C8F9C85785}" type="presParOf" srcId="{5F995C76-5638-43A8-846A-3558FC9BF71E}" destId="{C243AFF9-6363-4258-8714-AF45A6D4BBEC}" srcOrd="0" destOrd="0" presId="urn:microsoft.com/office/officeart/2005/8/layout/venn2"/>
    <dgm:cxn modelId="{4CEFCEFB-0BFC-4584-AA69-4FC24EEAD5FE}" type="presParOf" srcId="{5F995C76-5638-43A8-846A-3558FC9BF71E}" destId="{076E1145-0A6C-4372-BFF0-02570720379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FB88D4E-2487-44AC-A7E8-2CF3BE9366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67FBE8D-9026-4087-9767-073AEE8D1E99}">
      <dgm:prSet/>
      <dgm:spPr/>
      <dgm:t>
        <a:bodyPr/>
        <a:lstStyle/>
        <a:p>
          <a:pPr rtl="0"/>
          <a:r>
            <a:rPr lang="ru-RU" b="0" i="0" dirty="0" smtClean="0"/>
            <a:t>1) общие, применимые для валютных договоров;</a:t>
          </a:r>
          <a:endParaRPr lang="ru-RU" dirty="0"/>
        </a:p>
      </dgm:t>
    </dgm:pt>
    <dgm:pt modelId="{802481EF-E48F-4684-96D9-2A4D4F2280EB}" type="parTrans" cxnId="{8DDD0D91-A2EF-4158-8018-79AACB153648}">
      <dgm:prSet/>
      <dgm:spPr/>
      <dgm:t>
        <a:bodyPr/>
        <a:lstStyle/>
        <a:p>
          <a:endParaRPr lang="ru-RU"/>
        </a:p>
      </dgm:t>
    </dgm:pt>
    <dgm:pt modelId="{1FAD6753-222B-4E81-97AE-C9AD75D929DF}" type="sibTrans" cxnId="{8DDD0D91-A2EF-4158-8018-79AACB153648}">
      <dgm:prSet/>
      <dgm:spPr/>
      <dgm:t>
        <a:bodyPr/>
        <a:lstStyle/>
        <a:p>
          <a:endParaRPr lang="ru-RU"/>
        </a:p>
      </dgm:t>
    </dgm:pt>
    <dgm:pt modelId="{E8B06D0F-02A5-4B6B-8D40-FDE5154E685C}">
      <dgm:prSet/>
      <dgm:spPr/>
      <dgm:t>
        <a:bodyPr/>
        <a:lstStyle/>
        <a:p>
          <a:pPr rtl="0"/>
          <a:r>
            <a:rPr lang="ru-RU" b="0" i="0" dirty="0" smtClean="0"/>
            <a:t>2) специальные, применимые для:</a:t>
          </a:r>
        </a:p>
        <a:p>
          <a:pPr rtl="0"/>
          <a:r>
            <a:rPr lang="ru-RU" b="0" i="0" dirty="0" smtClean="0"/>
            <a:t>- внешнеторговых валютных договоров; </a:t>
          </a:r>
        </a:p>
        <a:p>
          <a:pPr rtl="0"/>
          <a:r>
            <a:rPr lang="ru-RU" b="0" i="0" dirty="0" smtClean="0"/>
            <a:t>- конкретного вида валютного гражданско-правового договора.</a:t>
          </a:r>
          <a:endParaRPr lang="ru-RU" dirty="0"/>
        </a:p>
      </dgm:t>
    </dgm:pt>
    <dgm:pt modelId="{7AB9433B-5890-4F2A-8E4E-343962F65605}" type="parTrans" cxnId="{ED684399-FF54-4B03-9264-C43BB4353654}">
      <dgm:prSet/>
      <dgm:spPr/>
      <dgm:t>
        <a:bodyPr/>
        <a:lstStyle/>
        <a:p>
          <a:endParaRPr lang="ru-RU"/>
        </a:p>
      </dgm:t>
    </dgm:pt>
    <dgm:pt modelId="{3BD99358-53F4-48BD-B195-EAFD80BC4173}" type="sibTrans" cxnId="{ED684399-FF54-4B03-9264-C43BB4353654}">
      <dgm:prSet/>
      <dgm:spPr/>
      <dgm:t>
        <a:bodyPr/>
        <a:lstStyle/>
        <a:p>
          <a:endParaRPr lang="ru-RU"/>
        </a:p>
      </dgm:t>
    </dgm:pt>
    <dgm:pt modelId="{AC22EC6C-AC94-4D2A-AAFE-BA6F95E8DC6B}" type="pres">
      <dgm:prSet presAssocID="{EFB88D4E-2487-44AC-A7E8-2CF3BE9366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D2C6C84-8098-47FA-9DFD-9AD9A5F42B0C}" type="pres">
      <dgm:prSet presAssocID="{667FBE8D-9026-4087-9767-073AEE8D1E99}" presName="parentText" presStyleLbl="node1" presStyleIdx="0" presStyleCnt="2" custLinFactY="-21795" custLinFactNeighborX="-101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433C20-ACA8-490B-90E4-0C4AE8FC720D}" type="pres">
      <dgm:prSet presAssocID="{1FAD6753-222B-4E81-97AE-C9AD75D929DF}" presName="spacer" presStyleCnt="0"/>
      <dgm:spPr/>
    </dgm:pt>
    <dgm:pt modelId="{644F80E3-B79F-40C6-8668-F462A456188F}" type="pres">
      <dgm:prSet presAssocID="{E8B06D0F-02A5-4B6B-8D40-FDE5154E685C}" presName="parentText" presStyleLbl="node1" presStyleIdx="1" presStyleCnt="2" custScaleY="12727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6ACAF25-B35E-4956-AEA8-409116A97A76}" type="presOf" srcId="{667FBE8D-9026-4087-9767-073AEE8D1E99}" destId="{5D2C6C84-8098-47FA-9DFD-9AD9A5F42B0C}" srcOrd="0" destOrd="0" presId="urn:microsoft.com/office/officeart/2005/8/layout/vList2"/>
    <dgm:cxn modelId="{567C011C-02DA-45A1-96F2-93A848AFA7C0}" type="presOf" srcId="{E8B06D0F-02A5-4B6B-8D40-FDE5154E685C}" destId="{644F80E3-B79F-40C6-8668-F462A456188F}" srcOrd="0" destOrd="0" presId="urn:microsoft.com/office/officeart/2005/8/layout/vList2"/>
    <dgm:cxn modelId="{8DDD0D91-A2EF-4158-8018-79AACB153648}" srcId="{EFB88D4E-2487-44AC-A7E8-2CF3BE93662F}" destId="{667FBE8D-9026-4087-9767-073AEE8D1E99}" srcOrd="0" destOrd="0" parTransId="{802481EF-E48F-4684-96D9-2A4D4F2280EB}" sibTransId="{1FAD6753-222B-4E81-97AE-C9AD75D929DF}"/>
    <dgm:cxn modelId="{ED684399-FF54-4B03-9264-C43BB4353654}" srcId="{EFB88D4E-2487-44AC-A7E8-2CF3BE93662F}" destId="{E8B06D0F-02A5-4B6B-8D40-FDE5154E685C}" srcOrd="1" destOrd="0" parTransId="{7AB9433B-5890-4F2A-8E4E-343962F65605}" sibTransId="{3BD99358-53F4-48BD-B195-EAFD80BC4173}"/>
    <dgm:cxn modelId="{3551E715-A231-40D1-B721-94875BC7F4B0}" type="presOf" srcId="{EFB88D4E-2487-44AC-A7E8-2CF3BE93662F}" destId="{AC22EC6C-AC94-4D2A-AAFE-BA6F95E8DC6B}" srcOrd="0" destOrd="0" presId="urn:microsoft.com/office/officeart/2005/8/layout/vList2"/>
    <dgm:cxn modelId="{2A52C725-C84F-43D4-ACBA-0F5B4DBA1229}" type="presParOf" srcId="{AC22EC6C-AC94-4D2A-AAFE-BA6F95E8DC6B}" destId="{5D2C6C84-8098-47FA-9DFD-9AD9A5F42B0C}" srcOrd="0" destOrd="0" presId="urn:microsoft.com/office/officeart/2005/8/layout/vList2"/>
    <dgm:cxn modelId="{2DE28664-FA65-4DDF-8E00-2904E25B609C}" type="presParOf" srcId="{AC22EC6C-AC94-4D2A-AAFE-BA6F95E8DC6B}" destId="{20433C20-ACA8-490B-90E4-0C4AE8FC720D}" srcOrd="1" destOrd="0" presId="urn:microsoft.com/office/officeart/2005/8/layout/vList2"/>
    <dgm:cxn modelId="{7FFA7D57-29D3-4C8F-A080-A6CC26C1D8FE}" type="presParOf" srcId="{AC22EC6C-AC94-4D2A-AAFE-BA6F95E8DC6B}" destId="{644F80E3-B79F-40C6-8668-F462A456188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2E2F47-51CC-4262-957F-C7ACE5F571A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38B6B60-F5E5-4DA8-A807-1DC4B302AF4D}">
      <dgm:prSet custT="1"/>
      <dgm:spPr/>
      <dgm:t>
        <a:bodyPr/>
        <a:lstStyle/>
        <a:p>
          <a:pPr rtl="0"/>
          <a:r>
            <a:rPr lang="ru-RU" sz="2000" b="0" i="0" dirty="0" smtClean="0"/>
            <a:t>Указание срока исполнения обязательств нерезидентами</a:t>
          </a:r>
          <a:r>
            <a:rPr lang="ru-RU" sz="1300" b="0" i="0" dirty="0" smtClean="0"/>
            <a:t>: </a:t>
          </a:r>
          <a:endParaRPr lang="ru-RU" sz="1300" dirty="0"/>
        </a:p>
      </dgm:t>
    </dgm:pt>
    <dgm:pt modelId="{08555DB5-65B1-4133-BD0A-840EA4FBF368}" type="parTrans" cxnId="{FDF9FC14-0D02-4F02-AC06-B719FD3F3621}">
      <dgm:prSet/>
      <dgm:spPr/>
      <dgm:t>
        <a:bodyPr/>
        <a:lstStyle/>
        <a:p>
          <a:endParaRPr lang="ru-RU"/>
        </a:p>
      </dgm:t>
    </dgm:pt>
    <dgm:pt modelId="{C66AD364-6948-48EF-9611-A66C16D5BC15}" type="sibTrans" cxnId="{FDF9FC14-0D02-4F02-AC06-B719FD3F3621}">
      <dgm:prSet/>
      <dgm:spPr/>
      <dgm:t>
        <a:bodyPr/>
        <a:lstStyle/>
        <a:p>
          <a:endParaRPr lang="ru-RU"/>
        </a:p>
      </dgm:t>
    </dgm:pt>
    <dgm:pt modelId="{FB263594-5CCF-4ED7-A9EC-94126FC64647}">
      <dgm:prSet custT="1"/>
      <dgm:spPr/>
      <dgm:t>
        <a:bodyPr/>
        <a:lstStyle/>
        <a:p>
          <a:pPr rtl="0"/>
          <a:r>
            <a:rPr lang="ru-RU" sz="1600" b="0" i="0" dirty="0" smtClean="0"/>
            <a:t>• </a:t>
          </a:r>
          <a:r>
            <a:rPr lang="ru-RU" sz="1600" b="1" i="0" dirty="0" smtClean="0"/>
            <a:t>при экспорте </a:t>
          </a:r>
          <a:r>
            <a:rPr lang="ru-RU" sz="1600" b="0" i="0" dirty="0" smtClean="0"/>
            <a:t>- по оплате переданных нерезиденту товаров, нераскрытой информации, исключительных прав на объекты интеллектуальной собственности, имущественных прав, имущества в аренду (внесению арендной платы и иных связанных с арендой платежей), выполненных работ, оказанных услуг</a:t>
          </a:r>
          <a:endParaRPr lang="ru-RU" sz="1600" dirty="0"/>
        </a:p>
      </dgm:t>
    </dgm:pt>
    <dgm:pt modelId="{522FF6A1-F8E2-4DFA-9F76-1BDACE290991}" type="parTrans" cxnId="{BE874C31-BD04-4736-A341-7F7FD45F3A0A}">
      <dgm:prSet/>
      <dgm:spPr/>
      <dgm:t>
        <a:bodyPr/>
        <a:lstStyle/>
        <a:p>
          <a:endParaRPr lang="ru-RU"/>
        </a:p>
      </dgm:t>
    </dgm:pt>
    <dgm:pt modelId="{D53EF519-A58A-445C-9A81-1535EF3DB2DC}" type="sibTrans" cxnId="{BE874C31-BD04-4736-A341-7F7FD45F3A0A}">
      <dgm:prSet/>
      <dgm:spPr/>
      <dgm:t>
        <a:bodyPr/>
        <a:lstStyle/>
        <a:p>
          <a:endParaRPr lang="ru-RU"/>
        </a:p>
      </dgm:t>
    </dgm:pt>
    <dgm:pt modelId="{4CBC7902-C0F0-4731-A2DF-E4EF2E474183}">
      <dgm:prSet custT="1"/>
      <dgm:spPr/>
      <dgm:t>
        <a:bodyPr/>
        <a:lstStyle/>
        <a:p>
          <a:pPr rtl="0"/>
          <a:r>
            <a:rPr lang="ru-RU" sz="1400" b="1" i="0" dirty="0" smtClean="0"/>
            <a:t>• при импорте </a:t>
          </a:r>
          <a:r>
            <a:rPr lang="ru-RU" sz="1400" b="0" i="0" dirty="0" smtClean="0"/>
            <a:t>- по возврату нерезидентом белорусских рублей, иностранной валюты, внесенных резидентом в качестве предварительной оплаты, в случае неисполнения или исполнения не в полном объеме нерезидентом обязательств по передаче товаров, нераскрытой информации, исключительных прав на объекты интеллектуальной собственности, имущественных прав, имущества в аренду, выполнению работ, оказанию услуг </a:t>
          </a:r>
          <a:endParaRPr lang="ru-RU" sz="1400" dirty="0"/>
        </a:p>
      </dgm:t>
    </dgm:pt>
    <dgm:pt modelId="{493D7B20-4236-42C6-979F-4538AA0DA68C}" type="parTrans" cxnId="{4155219E-2717-4A39-ABF2-1B437F3F2375}">
      <dgm:prSet/>
      <dgm:spPr/>
      <dgm:t>
        <a:bodyPr/>
        <a:lstStyle/>
        <a:p>
          <a:endParaRPr lang="ru-RU"/>
        </a:p>
      </dgm:t>
    </dgm:pt>
    <dgm:pt modelId="{6BBE6335-8C60-4DFC-BBF8-65C75342BB83}" type="sibTrans" cxnId="{4155219E-2717-4A39-ABF2-1B437F3F2375}">
      <dgm:prSet/>
      <dgm:spPr/>
      <dgm:t>
        <a:bodyPr/>
        <a:lstStyle/>
        <a:p>
          <a:endParaRPr lang="ru-RU"/>
        </a:p>
      </dgm:t>
    </dgm:pt>
    <dgm:pt modelId="{E38AD92A-9403-4283-987C-8875E90D72A2}" type="pres">
      <dgm:prSet presAssocID="{E82E2F47-51CC-4262-957F-C7ACE5F571A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2AFC421-5D80-479E-AD92-3B50644842E4}" type="pres">
      <dgm:prSet presAssocID="{638B6B60-F5E5-4DA8-A807-1DC4B302AF4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FFF65A-3C35-46DE-89A0-11AFF6932825}" type="pres">
      <dgm:prSet presAssocID="{C66AD364-6948-48EF-9611-A66C16D5BC15}" presName="sibTrans" presStyleLbl="sibTrans2D1" presStyleIdx="0" presStyleCnt="2"/>
      <dgm:spPr/>
      <dgm:t>
        <a:bodyPr/>
        <a:lstStyle/>
        <a:p>
          <a:endParaRPr lang="ru-RU"/>
        </a:p>
      </dgm:t>
    </dgm:pt>
    <dgm:pt modelId="{344FBD5E-B1A6-4E40-9FEF-6A3A93F968DC}" type="pres">
      <dgm:prSet presAssocID="{C66AD364-6948-48EF-9611-A66C16D5BC15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879DBDD5-4EA8-463D-877C-B8AC4CB643D3}" type="pres">
      <dgm:prSet presAssocID="{FB263594-5CCF-4ED7-A9EC-94126FC6464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3AE6BC-EBFD-4248-A792-41E5AA761D87}" type="pres">
      <dgm:prSet presAssocID="{D53EF519-A58A-445C-9A81-1535EF3DB2D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34125B46-3912-47D4-85FB-021D1D97630E}" type="pres">
      <dgm:prSet presAssocID="{D53EF519-A58A-445C-9A81-1535EF3DB2D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98FF1373-3F00-47DC-9899-ACE5E61E1F2C}" type="pres">
      <dgm:prSet presAssocID="{4CBC7902-C0F0-4731-A2DF-E4EF2E47418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449FB48-1D9F-410F-9227-3BBB8BBFBCDB}" type="presOf" srcId="{C66AD364-6948-48EF-9611-A66C16D5BC15}" destId="{83FFF65A-3C35-46DE-89A0-11AFF6932825}" srcOrd="0" destOrd="0" presId="urn:microsoft.com/office/officeart/2005/8/layout/process1"/>
    <dgm:cxn modelId="{3512C3A6-57D3-496F-93A3-03ACA5AE3607}" type="presOf" srcId="{E82E2F47-51CC-4262-957F-C7ACE5F571A6}" destId="{E38AD92A-9403-4283-987C-8875E90D72A2}" srcOrd="0" destOrd="0" presId="urn:microsoft.com/office/officeart/2005/8/layout/process1"/>
    <dgm:cxn modelId="{CB06C75D-E1C4-4378-B3C4-46BE6BEC2082}" type="presOf" srcId="{D53EF519-A58A-445C-9A81-1535EF3DB2DC}" destId="{883AE6BC-EBFD-4248-A792-41E5AA761D87}" srcOrd="0" destOrd="0" presId="urn:microsoft.com/office/officeart/2005/8/layout/process1"/>
    <dgm:cxn modelId="{0C86A3B1-18C0-45AA-BE93-9A232C35960A}" type="presOf" srcId="{C66AD364-6948-48EF-9611-A66C16D5BC15}" destId="{344FBD5E-B1A6-4E40-9FEF-6A3A93F968DC}" srcOrd="1" destOrd="0" presId="urn:microsoft.com/office/officeart/2005/8/layout/process1"/>
    <dgm:cxn modelId="{BE874C31-BD04-4736-A341-7F7FD45F3A0A}" srcId="{E82E2F47-51CC-4262-957F-C7ACE5F571A6}" destId="{FB263594-5CCF-4ED7-A9EC-94126FC64647}" srcOrd="1" destOrd="0" parTransId="{522FF6A1-F8E2-4DFA-9F76-1BDACE290991}" sibTransId="{D53EF519-A58A-445C-9A81-1535EF3DB2DC}"/>
    <dgm:cxn modelId="{FDF9FC14-0D02-4F02-AC06-B719FD3F3621}" srcId="{E82E2F47-51CC-4262-957F-C7ACE5F571A6}" destId="{638B6B60-F5E5-4DA8-A807-1DC4B302AF4D}" srcOrd="0" destOrd="0" parTransId="{08555DB5-65B1-4133-BD0A-840EA4FBF368}" sibTransId="{C66AD364-6948-48EF-9611-A66C16D5BC15}"/>
    <dgm:cxn modelId="{345ECE92-1DB2-4A8B-B323-A0EB0278D80C}" type="presOf" srcId="{D53EF519-A58A-445C-9A81-1535EF3DB2DC}" destId="{34125B46-3912-47D4-85FB-021D1D97630E}" srcOrd="1" destOrd="0" presId="urn:microsoft.com/office/officeart/2005/8/layout/process1"/>
    <dgm:cxn modelId="{0F67AEB7-1211-4C5A-8DB9-ED6309DA7387}" type="presOf" srcId="{4CBC7902-C0F0-4731-A2DF-E4EF2E474183}" destId="{98FF1373-3F00-47DC-9899-ACE5E61E1F2C}" srcOrd="0" destOrd="0" presId="urn:microsoft.com/office/officeart/2005/8/layout/process1"/>
    <dgm:cxn modelId="{5F10E145-268D-423A-9E26-C37429569DF9}" type="presOf" srcId="{638B6B60-F5E5-4DA8-A807-1DC4B302AF4D}" destId="{A2AFC421-5D80-479E-AD92-3B50644842E4}" srcOrd="0" destOrd="0" presId="urn:microsoft.com/office/officeart/2005/8/layout/process1"/>
    <dgm:cxn modelId="{4155219E-2717-4A39-ABF2-1B437F3F2375}" srcId="{E82E2F47-51CC-4262-957F-C7ACE5F571A6}" destId="{4CBC7902-C0F0-4731-A2DF-E4EF2E474183}" srcOrd="2" destOrd="0" parTransId="{493D7B20-4236-42C6-979F-4538AA0DA68C}" sibTransId="{6BBE6335-8C60-4DFC-BBF8-65C75342BB83}"/>
    <dgm:cxn modelId="{866D370E-A873-420D-9A73-47F94A8164DA}" type="presOf" srcId="{FB263594-5CCF-4ED7-A9EC-94126FC64647}" destId="{879DBDD5-4EA8-463D-877C-B8AC4CB643D3}" srcOrd="0" destOrd="0" presId="urn:microsoft.com/office/officeart/2005/8/layout/process1"/>
    <dgm:cxn modelId="{F57B6F7C-4D56-4507-A543-2924F6865427}" type="presParOf" srcId="{E38AD92A-9403-4283-987C-8875E90D72A2}" destId="{A2AFC421-5D80-479E-AD92-3B50644842E4}" srcOrd="0" destOrd="0" presId="urn:microsoft.com/office/officeart/2005/8/layout/process1"/>
    <dgm:cxn modelId="{AF907AC1-D251-4050-A94F-B046C5BA4F22}" type="presParOf" srcId="{E38AD92A-9403-4283-987C-8875E90D72A2}" destId="{83FFF65A-3C35-46DE-89A0-11AFF6932825}" srcOrd="1" destOrd="0" presId="urn:microsoft.com/office/officeart/2005/8/layout/process1"/>
    <dgm:cxn modelId="{321D9402-2232-4856-B8F1-8A9DFF5874E2}" type="presParOf" srcId="{83FFF65A-3C35-46DE-89A0-11AFF6932825}" destId="{344FBD5E-B1A6-4E40-9FEF-6A3A93F968DC}" srcOrd="0" destOrd="0" presId="urn:microsoft.com/office/officeart/2005/8/layout/process1"/>
    <dgm:cxn modelId="{6043E360-898E-419B-80AD-C45E5DAE8BA2}" type="presParOf" srcId="{E38AD92A-9403-4283-987C-8875E90D72A2}" destId="{879DBDD5-4EA8-463D-877C-B8AC4CB643D3}" srcOrd="2" destOrd="0" presId="urn:microsoft.com/office/officeart/2005/8/layout/process1"/>
    <dgm:cxn modelId="{922B7BE0-03E7-439A-A998-0A1EEADBF946}" type="presParOf" srcId="{E38AD92A-9403-4283-987C-8875E90D72A2}" destId="{883AE6BC-EBFD-4248-A792-41E5AA761D87}" srcOrd="3" destOrd="0" presId="urn:microsoft.com/office/officeart/2005/8/layout/process1"/>
    <dgm:cxn modelId="{02C691F2-FE70-4F68-866D-AD27B0BF6C83}" type="presParOf" srcId="{883AE6BC-EBFD-4248-A792-41E5AA761D87}" destId="{34125B46-3912-47D4-85FB-021D1D97630E}" srcOrd="0" destOrd="0" presId="urn:microsoft.com/office/officeart/2005/8/layout/process1"/>
    <dgm:cxn modelId="{0A659AED-377E-43EB-973A-F79775DB2B89}" type="presParOf" srcId="{E38AD92A-9403-4283-987C-8875E90D72A2}" destId="{98FF1373-3F00-47DC-9899-ACE5E61E1F2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0D1E0CB-002C-414B-8B55-78896A35B68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62C6A75-2379-4320-96D4-7E0E860D110F}">
      <dgm:prSet/>
      <dgm:spPr/>
      <dgm:t>
        <a:bodyPr/>
        <a:lstStyle/>
        <a:p>
          <a:pPr rtl="0"/>
          <a:r>
            <a:rPr lang="ru-RU" b="0" i="0" smtClean="0"/>
            <a:t>1. </a:t>
          </a:r>
          <a:r>
            <a:rPr lang="ru-RU" b="1" i="0" smtClean="0"/>
            <a:t>Сумма (ориентировочная сумма</a:t>
          </a:r>
          <a:r>
            <a:rPr lang="ru-RU" b="0" i="0" smtClean="0"/>
            <a:t>) денежных обязательств сторон по договору</a:t>
          </a:r>
          <a:endParaRPr lang="ru-RU"/>
        </a:p>
      </dgm:t>
    </dgm:pt>
    <dgm:pt modelId="{71806568-88E4-4ADB-88D2-A0D86A590C77}" type="parTrans" cxnId="{2DFEB00D-F482-4680-BB51-80FA912235A3}">
      <dgm:prSet/>
      <dgm:spPr/>
      <dgm:t>
        <a:bodyPr/>
        <a:lstStyle/>
        <a:p>
          <a:endParaRPr lang="ru-RU"/>
        </a:p>
      </dgm:t>
    </dgm:pt>
    <dgm:pt modelId="{4B2E4A16-C943-487F-B2EC-73498026E37F}" type="sibTrans" cxnId="{2DFEB00D-F482-4680-BB51-80FA912235A3}">
      <dgm:prSet/>
      <dgm:spPr/>
      <dgm:t>
        <a:bodyPr/>
        <a:lstStyle/>
        <a:p>
          <a:endParaRPr lang="ru-RU"/>
        </a:p>
      </dgm:t>
    </dgm:pt>
    <dgm:pt modelId="{F670CF84-9F86-4CFB-AB6D-7AA6545FE17B}">
      <dgm:prSet/>
      <dgm:spPr/>
      <dgm:t>
        <a:bodyPr/>
        <a:lstStyle/>
        <a:p>
          <a:pPr rtl="0"/>
          <a:r>
            <a:rPr lang="ru-RU" b="0" i="0" smtClean="0"/>
            <a:t>2. </a:t>
          </a:r>
          <a:r>
            <a:rPr lang="ru-RU" b="1" i="0" smtClean="0"/>
            <a:t>Условия расчетов </a:t>
          </a:r>
          <a:r>
            <a:rPr lang="ru-RU" b="0" i="0" smtClean="0"/>
            <a:t>(обязательство осуществления одной стороной расчета до исполнения либо по факту исполнения обязательств другой стороной), то есть </a:t>
          </a:r>
          <a:r>
            <a:rPr lang="ru-RU" b="1" i="0" smtClean="0"/>
            <a:t>очередность исполнения расчетных обязательств </a:t>
          </a:r>
          <a:r>
            <a:rPr lang="ru-RU" b="0" i="0" smtClean="0"/>
            <a:t>сторонами </a:t>
          </a:r>
          <a:endParaRPr lang="ru-RU"/>
        </a:p>
      </dgm:t>
    </dgm:pt>
    <dgm:pt modelId="{E1134D71-2ED8-4C27-929E-9E3A83190B66}" type="parTrans" cxnId="{5634D7EE-25DC-480A-84EA-6CD8798A6D22}">
      <dgm:prSet/>
      <dgm:spPr/>
      <dgm:t>
        <a:bodyPr/>
        <a:lstStyle/>
        <a:p>
          <a:endParaRPr lang="ru-RU"/>
        </a:p>
      </dgm:t>
    </dgm:pt>
    <dgm:pt modelId="{1B131C9A-91EF-4FF5-B4CC-E92A1DFCE35D}" type="sibTrans" cxnId="{5634D7EE-25DC-480A-84EA-6CD8798A6D22}">
      <dgm:prSet/>
      <dgm:spPr/>
      <dgm:t>
        <a:bodyPr/>
        <a:lstStyle/>
        <a:p>
          <a:endParaRPr lang="ru-RU"/>
        </a:p>
      </dgm:t>
    </dgm:pt>
    <dgm:pt modelId="{02773DB3-91F3-48C3-A5CE-9B8C6FFBBD7F}" type="pres">
      <dgm:prSet presAssocID="{D0D1E0CB-002C-414B-8B55-78896A35B68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E12A8D6-6FCA-4C53-9503-0014B7D02BF6}" type="pres">
      <dgm:prSet presAssocID="{B62C6A75-2379-4320-96D4-7E0E860D110F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FA4A79-559B-49D2-933C-639874AE49D4}" type="pres">
      <dgm:prSet presAssocID="{4B2E4A16-C943-487F-B2EC-73498026E37F}" presName="spacer" presStyleCnt="0"/>
      <dgm:spPr/>
    </dgm:pt>
    <dgm:pt modelId="{42249154-D843-4155-8F1B-1CCFE96A1B1F}" type="pres">
      <dgm:prSet presAssocID="{F670CF84-9F86-4CFB-AB6D-7AA6545FE17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34D7EE-25DC-480A-84EA-6CD8798A6D22}" srcId="{D0D1E0CB-002C-414B-8B55-78896A35B686}" destId="{F670CF84-9F86-4CFB-AB6D-7AA6545FE17B}" srcOrd="1" destOrd="0" parTransId="{E1134D71-2ED8-4C27-929E-9E3A83190B66}" sibTransId="{1B131C9A-91EF-4FF5-B4CC-E92A1DFCE35D}"/>
    <dgm:cxn modelId="{88CEAE2E-D8A7-4D9B-B45B-5D6B2845E496}" type="presOf" srcId="{D0D1E0CB-002C-414B-8B55-78896A35B686}" destId="{02773DB3-91F3-48C3-A5CE-9B8C6FFBBD7F}" srcOrd="0" destOrd="0" presId="urn:microsoft.com/office/officeart/2005/8/layout/vList2"/>
    <dgm:cxn modelId="{2DFEB00D-F482-4680-BB51-80FA912235A3}" srcId="{D0D1E0CB-002C-414B-8B55-78896A35B686}" destId="{B62C6A75-2379-4320-96D4-7E0E860D110F}" srcOrd="0" destOrd="0" parTransId="{71806568-88E4-4ADB-88D2-A0D86A590C77}" sibTransId="{4B2E4A16-C943-487F-B2EC-73498026E37F}"/>
    <dgm:cxn modelId="{01BB18AA-C590-4E05-9B90-61D2C98FF456}" type="presOf" srcId="{F670CF84-9F86-4CFB-AB6D-7AA6545FE17B}" destId="{42249154-D843-4155-8F1B-1CCFE96A1B1F}" srcOrd="0" destOrd="0" presId="urn:microsoft.com/office/officeart/2005/8/layout/vList2"/>
    <dgm:cxn modelId="{B36E9114-62DC-4650-A2D2-0BAD72F1AC0B}" type="presOf" srcId="{B62C6A75-2379-4320-96D4-7E0E860D110F}" destId="{8E12A8D6-6FCA-4C53-9503-0014B7D02BF6}" srcOrd="0" destOrd="0" presId="urn:microsoft.com/office/officeart/2005/8/layout/vList2"/>
    <dgm:cxn modelId="{D79117BB-C75D-4D38-987C-D08A7105E99A}" type="presParOf" srcId="{02773DB3-91F3-48C3-A5CE-9B8C6FFBBD7F}" destId="{8E12A8D6-6FCA-4C53-9503-0014B7D02BF6}" srcOrd="0" destOrd="0" presId="urn:microsoft.com/office/officeart/2005/8/layout/vList2"/>
    <dgm:cxn modelId="{54EACB5D-127D-49DD-B708-AF2A6DA35047}" type="presParOf" srcId="{02773DB3-91F3-48C3-A5CE-9B8C6FFBBD7F}" destId="{CEFA4A79-559B-49D2-933C-639874AE49D4}" srcOrd="1" destOrd="0" presId="urn:microsoft.com/office/officeart/2005/8/layout/vList2"/>
    <dgm:cxn modelId="{D3C3FD05-F531-45D7-AA3C-7195675732CD}" type="presParOf" srcId="{02773DB3-91F3-48C3-A5CE-9B8C6FFBBD7F}" destId="{42249154-D843-4155-8F1B-1CCFE96A1B1F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45EEE4-1953-4C3C-99E1-89C2087EEB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664A7C-BFF7-4CAC-83A6-E55A15D85492}">
      <dgm:prSet/>
      <dgm:spPr/>
      <dgm:t>
        <a:bodyPr/>
        <a:lstStyle/>
        <a:p>
          <a:pPr rtl="0"/>
          <a:r>
            <a:rPr lang="ru-RU" b="0" i="0" dirty="0" smtClean="0"/>
            <a:t>1) условие о предмете договора</a:t>
          </a:r>
          <a:endParaRPr lang="ru-RU" dirty="0"/>
        </a:p>
      </dgm:t>
    </dgm:pt>
    <dgm:pt modelId="{EF5AC645-46BC-4D51-B8D2-C2EE9DF1ED02}" type="parTrans" cxnId="{EF5C2109-E5EB-4082-A0B8-D35E57411EBD}">
      <dgm:prSet/>
      <dgm:spPr/>
      <dgm:t>
        <a:bodyPr/>
        <a:lstStyle/>
        <a:p>
          <a:endParaRPr lang="ru-RU"/>
        </a:p>
      </dgm:t>
    </dgm:pt>
    <dgm:pt modelId="{47BD5C21-7175-4EB4-A8BB-76BF5976509C}" type="sibTrans" cxnId="{EF5C2109-E5EB-4082-A0B8-D35E57411EBD}">
      <dgm:prSet/>
      <dgm:spPr/>
      <dgm:t>
        <a:bodyPr/>
        <a:lstStyle/>
        <a:p>
          <a:endParaRPr lang="ru-RU"/>
        </a:p>
      </dgm:t>
    </dgm:pt>
    <dgm:pt modelId="{BB001D42-650B-483C-883C-96F152AA03C0}">
      <dgm:prSet/>
      <dgm:spPr/>
      <dgm:t>
        <a:bodyPr/>
        <a:lstStyle/>
        <a:p>
          <a:pPr rtl="0"/>
          <a:r>
            <a:rPr lang="ru-RU" b="0" i="0" dirty="0" smtClean="0"/>
            <a:t>2) условия, которые названы в законодательстве как существенные, необходимые или обязательные для данного вида договора</a:t>
          </a:r>
          <a:endParaRPr lang="ru-RU" dirty="0"/>
        </a:p>
      </dgm:t>
    </dgm:pt>
    <dgm:pt modelId="{42D6C0CB-303B-4BEE-97BB-0A73B21266D3}" type="parTrans" cxnId="{E5EB675F-3BE1-4087-B4CA-33C4DA291B4A}">
      <dgm:prSet/>
      <dgm:spPr/>
      <dgm:t>
        <a:bodyPr/>
        <a:lstStyle/>
        <a:p>
          <a:endParaRPr lang="ru-RU"/>
        </a:p>
      </dgm:t>
    </dgm:pt>
    <dgm:pt modelId="{5FB01FC1-DB9F-424F-98D6-98D3BA00C7D5}" type="sibTrans" cxnId="{E5EB675F-3BE1-4087-B4CA-33C4DA291B4A}">
      <dgm:prSet/>
      <dgm:spPr/>
      <dgm:t>
        <a:bodyPr/>
        <a:lstStyle/>
        <a:p>
          <a:endParaRPr lang="ru-RU"/>
        </a:p>
      </dgm:t>
    </dgm:pt>
    <dgm:pt modelId="{FD89CF8B-9099-409E-A13F-7CF38F25E2FE}">
      <dgm:prSet/>
      <dgm:spPr/>
      <dgm:t>
        <a:bodyPr/>
        <a:lstStyle/>
        <a:p>
          <a:pPr rtl="0"/>
          <a:r>
            <a:rPr lang="ru-RU" b="0" i="0" smtClean="0"/>
            <a:t>3) условия, относительно которых по заявлению одной из сторон должно быть достигнуто соглашение. Это могут быть любые условия, не противоречащие законодательству </a:t>
          </a:r>
          <a:endParaRPr lang="ru-RU"/>
        </a:p>
      </dgm:t>
    </dgm:pt>
    <dgm:pt modelId="{07FCE59D-5783-47A7-8913-5DCC886A5B1F}" type="parTrans" cxnId="{67A1F491-7B50-4058-856F-4DEB5287EDAE}">
      <dgm:prSet/>
      <dgm:spPr/>
      <dgm:t>
        <a:bodyPr/>
        <a:lstStyle/>
        <a:p>
          <a:endParaRPr lang="ru-RU"/>
        </a:p>
      </dgm:t>
    </dgm:pt>
    <dgm:pt modelId="{2A73CCB2-8D66-423B-8C96-BB1A79852BA6}" type="sibTrans" cxnId="{67A1F491-7B50-4058-856F-4DEB5287EDAE}">
      <dgm:prSet/>
      <dgm:spPr/>
      <dgm:t>
        <a:bodyPr/>
        <a:lstStyle/>
        <a:p>
          <a:endParaRPr lang="ru-RU"/>
        </a:p>
      </dgm:t>
    </dgm:pt>
    <dgm:pt modelId="{55D4C3FF-FF4D-448D-A224-15AAE2E2CB4E}" type="pres">
      <dgm:prSet presAssocID="{9345EEE4-1953-4C3C-99E1-89C2087EEB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BCA9CC9-B3E0-42EC-B418-759FCD1F4314}" type="pres">
      <dgm:prSet presAssocID="{C1664A7C-BFF7-4CAC-83A6-E55A15D8549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90EC68-E323-461C-88DB-E10D57CB32A8}" type="pres">
      <dgm:prSet presAssocID="{47BD5C21-7175-4EB4-A8BB-76BF5976509C}" presName="spacer" presStyleCnt="0"/>
      <dgm:spPr/>
    </dgm:pt>
    <dgm:pt modelId="{64A3B15E-39F5-4DF8-9557-AC036CF67437}" type="pres">
      <dgm:prSet presAssocID="{BB001D42-650B-483C-883C-96F152AA03C0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CD4FD-B067-4595-8F1C-AD2D9CA9B3D1}" type="pres">
      <dgm:prSet presAssocID="{5FB01FC1-DB9F-424F-98D6-98D3BA00C7D5}" presName="spacer" presStyleCnt="0"/>
      <dgm:spPr/>
    </dgm:pt>
    <dgm:pt modelId="{3E19D418-9A1B-4F1C-B708-13F0CDE47A5B}" type="pres">
      <dgm:prSet presAssocID="{FD89CF8B-9099-409E-A13F-7CF38F25E2F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1C2F832-2C03-4119-8BD1-40A8F16410D2}" type="presOf" srcId="{9345EEE4-1953-4C3C-99E1-89C2087EEB7C}" destId="{55D4C3FF-FF4D-448D-A224-15AAE2E2CB4E}" srcOrd="0" destOrd="0" presId="urn:microsoft.com/office/officeart/2005/8/layout/vList2"/>
    <dgm:cxn modelId="{E5EB675F-3BE1-4087-B4CA-33C4DA291B4A}" srcId="{9345EEE4-1953-4C3C-99E1-89C2087EEB7C}" destId="{BB001D42-650B-483C-883C-96F152AA03C0}" srcOrd="1" destOrd="0" parTransId="{42D6C0CB-303B-4BEE-97BB-0A73B21266D3}" sibTransId="{5FB01FC1-DB9F-424F-98D6-98D3BA00C7D5}"/>
    <dgm:cxn modelId="{F7FD8EB7-F8E3-4B3B-9140-6B3386612BEE}" type="presOf" srcId="{C1664A7C-BFF7-4CAC-83A6-E55A15D85492}" destId="{4BCA9CC9-B3E0-42EC-B418-759FCD1F4314}" srcOrd="0" destOrd="0" presId="urn:microsoft.com/office/officeart/2005/8/layout/vList2"/>
    <dgm:cxn modelId="{5DF2E479-6B93-4974-85CD-37C1733E1DD3}" type="presOf" srcId="{BB001D42-650B-483C-883C-96F152AA03C0}" destId="{64A3B15E-39F5-4DF8-9557-AC036CF67437}" srcOrd="0" destOrd="0" presId="urn:microsoft.com/office/officeart/2005/8/layout/vList2"/>
    <dgm:cxn modelId="{EF5C2109-E5EB-4082-A0B8-D35E57411EBD}" srcId="{9345EEE4-1953-4C3C-99E1-89C2087EEB7C}" destId="{C1664A7C-BFF7-4CAC-83A6-E55A15D85492}" srcOrd="0" destOrd="0" parTransId="{EF5AC645-46BC-4D51-B8D2-C2EE9DF1ED02}" sibTransId="{47BD5C21-7175-4EB4-A8BB-76BF5976509C}"/>
    <dgm:cxn modelId="{67A1F491-7B50-4058-856F-4DEB5287EDAE}" srcId="{9345EEE4-1953-4C3C-99E1-89C2087EEB7C}" destId="{FD89CF8B-9099-409E-A13F-7CF38F25E2FE}" srcOrd="2" destOrd="0" parTransId="{07FCE59D-5783-47A7-8913-5DCC886A5B1F}" sibTransId="{2A73CCB2-8D66-423B-8C96-BB1A79852BA6}"/>
    <dgm:cxn modelId="{4C70A8E6-42D3-456D-8454-C7DB85EE61D2}" type="presOf" srcId="{FD89CF8B-9099-409E-A13F-7CF38F25E2FE}" destId="{3E19D418-9A1B-4F1C-B708-13F0CDE47A5B}" srcOrd="0" destOrd="0" presId="urn:microsoft.com/office/officeart/2005/8/layout/vList2"/>
    <dgm:cxn modelId="{2FBC394F-1303-45E3-BA3A-A58DCE48F582}" type="presParOf" srcId="{55D4C3FF-FF4D-448D-A224-15AAE2E2CB4E}" destId="{4BCA9CC9-B3E0-42EC-B418-759FCD1F4314}" srcOrd="0" destOrd="0" presId="urn:microsoft.com/office/officeart/2005/8/layout/vList2"/>
    <dgm:cxn modelId="{D496D0A6-C2CD-41E3-BE4D-12B8F5E40798}" type="presParOf" srcId="{55D4C3FF-FF4D-448D-A224-15AAE2E2CB4E}" destId="{FC90EC68-E323-461C-88DB-E10D57CB32A8}" srcOrd="1" destOrd="0" presId="urn:microsoft.com/office/officeart/2005/8/layout/vList2"/>
    <dgm:cxn modelId="{BF302798-04E1-417F-8953-1C2C109D65BC}" type="presParOf" srcId="{55D4C3FF-FF4D-448D-A224-15AAE2E2CB4E}" destId="{64A3B15E-39F5-4DF8-9557-AC036CF67437}" srcOrd="2" destOrd="0" presId="urn:microsoft.com/office/officeart/2005/8/layout/vList2"/>
    <dgm:cxn modelId="{21E1D4E8-816F-4849-9010-11E5D46EF522}" type="presParOf" srcId="{55D4C3FF-FF4D-448D-A224-15AAE2E2CB4E}" destId="{829CD4FD-B067-4595-8F1C-AD2D9CA9B3D1}" srcOrd="3" destOrd="0" presId="urn:microsoft.com/office/officeart/2005/8/layout/vList2"/>
    <dgm:cxn modelId="{F7C7D44E-92F0-4B10-99D3-CD2C8BF407E5}" type="presParOf" srcId="{55D4C3FF-FF4D-448D-A224-15AAE2E2CB4E}" destId="{3E19D418-9A1B-4F1C-B708-13F0CDE47A5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9E318EF-6857-4EEE-9407-4960F29FBCA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918B8A5-9A50-431C-80C6-D6A2C700036B}">
      <dgm:prSet/>
      <dgm:spPr/>
      <dgm:t>
        <a:bodyPr/>
        <a:lstStyle/>
        <a:p>
          <a:pPr rtl="0"/>
          <a:r>
            <a:rPr lang="ru-RU" b="0" i="0" smtClean="0"/>
            <a:t>совокупность действий по представлению на веб-портале (информационный ресурс для регистрации валютных договоров, размещенный на сайте Нацбанка в  сети Интернет) информации о валютном договоре, которая завершается присвоением валютному договору регистрационного номера с использованием программно-аппаратных средств и технологий</a:t>
          </a:r>
          <a:endParaRPr lang="ru-RU"/>
        </a:p>
      </dgm:t>
    </dgm:pt>
    <dgm:pt modelId="{8056A1A8-7D9E-4E2D-A6F0-57B9ADD64644}" type="parTrans" cxnId="{5381A19C-0D3B-489E-838B-02B392314373}">
      <dgm:prSet/>
      <dgm:spPr/>
      <dgm:t>
        <a:bodyPr/>
        <a:lstStyle/>
        <a:p>
          <a:endParaRPr lang="ru-RU"/>
        </a:p>
      </dgm:t>
    </dgm:pt>
    <dgm:pt modelId="{530757B4-3F26-4355-BC7C-909D44E93EFD}" type="sibTrans" cxnId="{5381A19C-0D3B-489E-838B-02B392314373}">
      <dgm:prSet/>
      <dgm:spPr/>
      <dgm:t>
        <a:bodyPr/>
        <a:lstStyle/>
        <a:p>
          <a:endParaRPr lang="ru-RU"/>
        </a:p>
      </dgm:t>
    </dgm:pt>
    <dgm:pt modelId="{EA508F46-2296-49B1-BA7F-152246276D80}">
      <dgm:prSet/>
      <dgm:spPr/>
      <dgm:t>
        <a:bodyPr/>
        <a:lstStyle/>
        <a:p>
          <a:pPr rtl="0"/>
          <a:r>
            <a:rPr lang="ru-RU" b="0" i="0" dirty="0" smtClean="0"/>
            <a:t>обязанность осуществить регистрацию валютного договора несет резидент  </a:t>
          </a:r>
          <a:endParaRPr lang="ru-RU" dirty="0"/>
        </a:p>
      </dgm:t>
    </dgm:pt>
    <dgm:pt modelId="{80CC2D8D-0AA2-41DE-BE03-63164EF3BF1D}" type="parTrans" cxnId="{836B6F16-315E-457A-8311-8ABC8E89AC4A}">
      <dgm:prSet/>
      <dgm:spPr/>
      <dgm:t>
        <a:bodyPr/>
        <a:lstStyle/>
        <a:p>
          <a:endParaRPr lang="ru-RU"/>
        </a:p>
      </dgm:t>
    </dgm:pt>
    <dgm:pt modelId="{4041CE7F-95DB-4DD4-A9CC-5D1B2F55622B}" type="sibTrans" cxnId="{836B6F16-315E-457A-8311-8ABC8E89AC4A}">
      <dgm:prSet/>
      <dgm:spPr/>
      <dgm:t>
        <a:bodyPr/>
        <a:lstStyle/>
        <a:p>
          <a:endParaRPr lang="ru-RU"/>
        </a:p>
      </dgm:t>
    </dgm:pt>
    <dgm:pt modelId="{5E290AF0-6D6A-410A-A15D-460EAB51217B}" type="pres">
      <dgm:prSet presAssocID="{49E318EF-6857-4EEE-9407-4960F29FBC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CC1FB5A-1D0E-4C85-BBC5-FE11E9681216}" type="pres">
      <dgm:prSet presAssocID="{6918B8A5-9A50-431C-80C6-D6A2C700036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D4731-3571-4062-9A2B-AA22840D13C8}" type="pres">
      <dgm:prSet presAssocID="{530757B4-3F26-4355-BC7C-909D44E93EFD}" presName="spacer" presStyleCnt="0"/>
      <dgm:spPr/>
    </dgm:pt>
    <dgm:pt modelId="{63D86CCD-F54C-4F7F-A7BE-1A9FB8B46D09}" type="pres">
      <dgm:prSet presAssocID="{EA508F46-2296-49B1-BA7F-152246276D80}" presName="parentText" presStyleLbl="node1" presStyleIdx="1" presStyleCnt="2" custScaleY="5270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81A19C-0D3B-489E-838B-02B392314373}" srcId="{49E318EF-6857-4EEE-9407-4960F29FBCA7}" destId="{6918B8A5-9A50-431C-80C6-D6A2C700036B}" srcOrd="0" destOrd="0" parTransId="{8056A1A8-7D9E-4E2D-A6F0-57B9ADD64644}" sibTransId="{530757B4-3F26-4355-BC7C-909D44E93EFD}"/>
    <dgm:cxn modelId="{06D21DF4-DB43-414A-9282-C6800EDD09D6}" type="presOf" srcId="{EA508F46-2296-49B1-BA7F-152246276D80}" destId="{63D86CCD-F54C-4F7F-A7BE-1A9FB8B46D09}" srcOrd="0" destOrd="0" presId="urn:microsoft.com/office/officeart/2005/8/layout/vList2"/>
    <dgm:cxn modelId="{14ECE573-4B0D-43E6-A8CC-40839C9DCA97}" type="presOf" srcId="{49E318EF-6857-4EEE-9407-4960F29FBCA7}" destId="{5E290AF0-6D6A-410A-A15D-460EAB51217B}" srcOrd="0" destOrd="0" presId="urn:microsoft.com/office/officeart/2005/8/layout/vList2"/>
    <dgm:cxn modelId="{836B6F16-315E-457A-8311-8ABC8E89AC4A}" srcId="{49E318EF-6857-4EEE-9407-4960F29FBCA7}" destId="{EA508F46-2296-49B1-BA7F-152246276D80}" srcOrd="1" destOrd="0" parTransId="{80CC2D8D-0AA2-41DE-BE03-63164EF3BF1D}" sibTransId="{4041CE7F-95DB-4DD4-A9CC-5D1B2F55622B}"/>
    <dgm:cxn modelId="{87F47EDF-5933-4282-B78F-9AF6FCF6329E}" type="presOf" srcId="{6918B8A5-9A50-431C-80C6-D6A2C700036B}" destId="{8CC1FB5A-1D0E-4C85-BBC5-FE11E9681216}" srcOrd="0" destOrd="0" presId="urn:microsoft.com/office/officeart/2005/8/layout/vList2"/>
    <dgm:cxn modelId="{EE376EA9-D30E-4193-B076-B06459992C5F}" type="presParOf" srcId="{5E290AF0-6D6A-410A-A15D-460EAB51217B}" destId="{8CC1FB5A-1D0E-4C85-BBC5-FE11E9681216}" srcOrd="0" destOrd="0" presId="urn:microsoft.com/office/officeart/2005/8/layout/vList2"/>
    <dgm:cxn modelId="{5B194E2E-6450-402A-B179-700755A47A78}" type="presParOf" srcId="{5E290AF0-6D6A-410A-A15D-460EAB51217B}" destId="{8CCD4731-3571-4062-9A2B-AA22840D13C8}" srcOrd="1" destOrd="0" presId="urn:microsoft.com/office/officeart/2005/8/layout/vList2"/>
    <dgm:cxn modelId="{9FAFBB1E-B937-4D13-A7F7-205745C39C33}" type="presParOf" srcId="{5E290AF0-6D6A-410A-A15D-460EAB51217B}" destId="{63D86CCD-F54C-4F7F-A7BE-1A9FB8B46D0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494EF7-8F64-4814-905A-6E73CA0C35C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2527A6D-81E4-4F76-915F-2B2D0A84E0D7}">
      <dgm:prSet/>
      <dgm:spPr/>
      <dgm:t>
        <a:bodyPr/>
        <a:lstStyle/>
        <a:p>
          <a:pPr algn="ctr" rtl="0"/>
          <a:r>
            <a:rPr lang="ru-RU" b="1" i="0" dirty="0" smtClean="0"/>
            <a:t>При регистрации валютного договора резидент обязан указать в регистрационной форме следующие сведения:</a:t>
          </a:r>
          <a:endParaRPr lang="ru-RU" dirty="0"/>
        </a:p>
      </dgm:t>
    </dgm:pt>
    <dgm:pt modelId="{7C03BD7B-B54D-479C-94F5-B0EB8C154C6D}" type="parTrans" cxnId="{CBB8DAF2-72E3-4B3F-83F8-AF76BA9C8459}">
      <dgm:prSet/>
      <dgm:spPr/>
      <dgm:t>
        <a:bodyPr/>
        <a:lstStyle/>
        <a:p>
          <a:endParaRPr lang="ru-RU"/>
        </a:p>
      </dgm:t>
    </dgm:pt>
    <dgm:pt modelId="{1B3CE56D-43F7-448E-81E4-ADCB2C711AF5}" type="sibTrans" cxnId="{CBB8DAF2-72E3-4B3F-83F8-AF76BA9C8459}">
      <dgm:prSet/>
      <dgm:spPr/>
      <dgm:t>
        <a:bodyPr/>
        <a:lstStyle/>
        <a:p>
          <a:endParaRPr lang="ru-RU"/>
        </a:p>
      </dgm:t>
    </dgm:pt>
    <dgm:pt modelId="{C163E6C3-00C3-4221-B105-A12CB68C094B}">
      <dgm:prSet/>
      <dgm:spPr/>
      <dgm:t>
        <a:bodyPr/>
        <a:lstStyle/>
        <a:p>
          <a:pPr rtl="0"/>
          <a:r>
            <a:rPr lang="ru-RU" b="0" i="0" smtClean="0"/>
            <a:t>Номер и дата заключения договора</a:t>
          </a:r>
          <a:endParaRPr lang="ru-RU"/>
        </a:p>
      </dgm:t>
    </dgm:pt>
    <dgm:pt modelId="{C894862D-1752-46D4-B3AC-1A1118FF8864}" type="parTrans" cxnId="{DF05E08F-C6E8-430F-BEE2-25B58C270846}">
      <dgm:prSet/>
      <dgm:spPr/>
      <dgm:t>
        <a:bodyPr/>
        <a:lstStyle/>
        <a:p>
          <a:endParaRPr lang="ru-RU"/>
        </a:p>
      </dgm:t>
    </dgm:pt>
    <dgm:pt modelId="{DCF14305-4191-42E3-86E2-F64AD5FD9018}" type="sibTrans" cxnId="{DF05E08F-C6E8-430F-BEE2-25B58C270846}">
      <dgm:prSet/>
      <dgm:spPr/>
      <dgm:t>
        <a:bodyPr/>
        <a:lstStyle/>
        <a:p>
          <a:endParaRPr lang="ru-RU"/>
        </a:p>
      </dgm:t>
    </dgm:pt>
    <dgm:pt modelId="{052F3970-1215-4E5A-8535-25470FFD6DF7}">
      <dgm:prSet/>
      <dgm:spPr/>
      <dgm:t>
        <a:bodyPr/>
        <a:lstStyle/>
        <a:p>
          <a:pPr rtl="0"/>
          <a:r>
            <a:rPr lang="ru-RU" b="0" i="0" smtClean="0"/>
            <a:t>Срок действия договора.</a:t>
          </a:r>
          <a:endParaRPr lang="ru-RU"/>
        </a:p>
      </dgm:t>
    </dgm:pt>
    <dgm:pt modelId="{032370B7-E6CB-48B5-92BA-99C9D0E4FF5A}" type="parTrans" cxnId="{1B2202EC-D7BF-4D76-BAA2-DA248E28A5C6}">
      <dgm:prSet/>
      <dgm:spPr/>
      <dgm:t>
        <a:bodyPr/>
        <a:lstStyle/>
        <a:p>
          <a:endParaRPr lang="ru-RU"/>
        </a:p>
      </dgm:t>
    </dgm:pt>
    <dgm:pt modelId="{07D009E7-2675-4C97-AED8-4DF6A45ACEEA}" type="sibTrans" cxnId="{1B2202EC-D7BF-4D76-BAA2-DA248E28A5C6}">
      <dgm:prSet/>
      <dgm:spPr/>
      <dgm:t>
        <a:bodyPr/>
        <a:lstStyle/>
        <a:p>
          <a:endParaRPr lang="ru-RU"/>
        </a:p>
      </dgm:t>
    </dgm:pt>
    <dgm:pt modelId="{89D893DF-C53D-41FF-B9CD-1A729DD67BF0}">
      <dgm:prSet/>
      <dgm:spPr/>
      <dgm:t>
        <a:bodyPr/>
        <a:lstStyle/>
        <a:p>
          <a:pPr rtl="0"/>
          <a:r>
            <a:rPr lang="ru-RU" b="0" i="0" smtClean="0"/>
            <a:t>Срок исполнения нерезидентом своих обязательств по валютному договору</a:t>
          </a:r>
          <a:endParaRPr lang="ru-RU"/>
        </a:p>
      </dgm:t>
    </dgm:pt>
    <dgm:pt modelId="{1F6E9C64-B8DF-4649-B2EA-B9FA035609A9}" type="parTrans" cxnId="{9B879B84-385F-4082-BBBB-420702E682DD}">
      <dgm:prSet/>
      <dgm:spPr/>
      <dgm:t>
        <a:bodyPr/>
        <a:lstStyle/>
        <a:p>
          <a:endParaRPr lang="ru-RU"/>
        </a:p>
      </dgm:t>
    </dgm:pt>
    <dgm:pt modelId="{AD3E13B1-E772-48B0-99C6-EE4CF3A353EB}" type="sibTrans" cxnId="{9B879B84-385F-4082-BBBB-420702E682DD}">
      <dgm:prSet/>
      <dgm:spPr/>
      <dgm:t>
        <a:bodyPr/>
        <a:lstStyle/>
        <a:p>
          <a:endParaRPr lang="ru-RU"/>
        </a:p>
      </dgm:t>
    </dgm:pt>
    <dgm:pt modelId="{36A98D44-437D-4693-AAC7-76A04392A396}">
      <dgm:prSet/>
      <dgm:spPr/>
      <dgm:t>
        <a:bodyPr/>
        <a:lstStyle/>
        <a:p>
          <a:pPr rtl="0"/>
          <a:r>
            <a:rPr lang="ru-RU" b="0" i="0" smtClean="0"/>
            <a:t>Срок, не позже которого резидент обеспечит исполнение обязательств по валютному договору</a:t>
          </a:r>
          <a:endParaRPr lang="ru-RU"/>
        </a:p>
      </dgm:t>
    </dgm:pt>
    <dgm:pt modelId="{15AE7F27-5426-41AA-A7CB-44F4ED70DE29}" type="parTrans" cxnId="{5449FB5A-DED8-49BA-A8F4-2A3EDA876936}">
      <dgm:prSet/>
      <dgm:spPr/>
      <dgm:t>
        <a:bodyPr/>
        <a:lstStyle/>
        <a:p>
          <a:endParaRPr lang="ru-RU"/>
        </a:p>
      </dgm:t>
    </dgm:pt>
    <dgm:pt modelId="{BEBA0B00-796B-4E12-A37B-BF17E44FD0B7}" type="sibTrans" cxnId="{5449FB5A-DED8-49BA-A8F4-2A3EDA876936}">
      <dgm:prSet/>
      <dgm:spPr/>
      <dgm:t>
        <a:bodyPr/>
        <a:lstStyle/>
        <a:p>
          <a:endParaRPr lang="ru-RU"/>
        </a:p>
      </dgm:t>
    </dgm:pt>
    <dgm:pt modelId="{3E07F8D4-210A-43B7-B146-27788DBAD16C}">
      <dgm:prSet/>
      <dgm:spPr/>
      <dgm:t>
        <a:bodyPr/>
        <a:lstStyle/>
        <a:p>
          <a:pPr rtl="0"/>
          <a:r>
            <a:rPr lang="ru-RU" b="0" i="0" smtClean="0"/>
            <a:t>Валюта договора и валюта платежа</a:t>
          </a:r>
          <a:endParaRPr lang="ru-RU"/>
        </a:p>
      </dgm:t>
    </dgm:pt>
    <dgm:pt modelId="{0092FB20-819D-4D68-8ABC-4BA2ED504723}" type="parTrans" cxnId="{82F1A1BE-6505-478E-A2DB-B3EE2EDD6639}">
      <dgm:prSet/>
      <dgm:spPr/>
      <dgm:t>
        <a:bodyPr/>
        <a:lstStyle/>
        <a:p>
          <a:endParaRPr lang="ru-RU"/>
        </a:p>
      </dgm:t>
    </dgm:pt>
    <dgm:pt modelId="{9BB8BC20-81A1-423A-9836-C0E2D58C984F}" type="sibTrans" cxnId="{82F1A1BE-6505-478E-A2DB-B3EE2EDD6639}">
      <dgm:prSet/>
      <dgm:spPr/>
      <dgm:t>
        <a:bodyPr/>
        <a:lstStyle/>
        <a:p>
          <a:endParaRPr lang="ru-RU"/>
        </a:p>
      </dgm:t>
    </dgm:pt>
    <dgm:pt modelId="{8D02A219-B5B0-46DE-9D95-1C0CC4F720D7}">
      <dgm:prSet/>
      <dgm:spPr/>
      <dgm:t>
        <a:bodyPr/>
        <a:lstStyle/>
        <a:p>
          <a:pPr rtl="0"/>
          <a:r>
            <a:rPr lang="ru-RU" b="0" i="0" smtClean="0"/>
            <a:t>Общая сумма денежных обязательств по договору</a:t>
          </a:r>
          <a:endParaRPr lang="ru-RU"/>
        </a:p>
      </dgm:t>
    </dgm:pt>
    <dgm:pt modelId="{3C4D7852-2982-46E7-A4E1-4EF2F332A36A}" type="parTrans" cxnId="{8C81FCEC-EFE2-4001-937D-4B3A94691F3C}">
      <dgm:prSet/>
      <dgm:spPr/>
      <dgm:t>
        <a:bodyPr/>
        <a:lstStyle/>
        <a:p>
          <a:endParaRPr lang="ru-RU"/>
        </a:p>
      </dgm:t>
    </dgm:pt>
    <dgm:pt modelId="{D5E94BFF-21A6-456F-A867-DE8E398B446E}" type="sibTrans" cxnId="{8C81FCEC-EFE2-4001-937D-4B3A94691F3C}">
      <dgm:prSet/>
      <dgm:spPr/>
      <dgm:t>
        <a:bodyPr/>
        <a:lstStyle/>
        <a:p>
          <a:endParaRPr lang="ru-RU"/>
        </a:p>
      </dgm:t>
    </dgm:pt>
    <dgm:pt modelId="{5E0404F2-5BDC-4C45-AD62-C3A67524DA5B}">
      <dgm:prSet/>
      <dgm:spPr/>
      <dgm:t>
        <a:bodyPr/>
        <a:lstStyle/>
        <a:p>
          <a:pPr rtl="0"/>
          <a:r>
            <a:rPr lang="ru-RU" b="0" i="0" smtClean="0"/>
            <a:t>Условия расчетов</a:t>
          </a:r>
          <a:endParaRPr lang="ru-RU"/>
        </a:p>
      </dgm:t>
    </dgm:pt>
    <dgm:pt modelId="{74669DC0-D8E2-4A36-BB4D-66589AB61C9A}" type="parTrans" cxnId="{072C65E8-1784-4C9B-8828-17EE13937034}">
      <dgm:prSet/>
      <dgm:spPr/>
      <dgm:t>
        <a:bodyPr/>
        <a:lstStyle/>
        <a:p>
          <a:endParaRPr lang="ru-RU"/>
        </a:p>
      </dgm:t>
    </dgm:pt>
    <dgm:pt modelId="{39B02EF4-4E66-4B70-8D46-24151B7C1ACE}" type="sibTrans" cxnId="{072C65E8-1784-4C9B-8828-17EE13937034}">
      <dgm:prSet/>
      <dgm:spPr/>
      <dgm:t>
        <a:bodyPr/>
        <a:lstStyle/>
        <a:p>
          <a:endParaRPr lang="ru-RU"/>
        </a:p>
      </dgm:t>
    </dgm:pt>
    <dgm:pt modelId="{C04072A2-5C70-4445-B805-3EB698651FEF}">
      <dgm:prSet/>
      <dgm:spPr/>
      <dgm:t>
        <a:bodyPr/>
        <a:lstStyle/>
        <a:p>
          <a:pPr rtl="0"/>
          <a:r>
            <a:rPr lang="ru-RU" b="0" i="0" smtClean="0"/>
            <a:t>Название и цифровой код банка, в том числе иностранного, в котором открыт счет, с помощью которого будут проводиться платежи по договору</a:t>
          </a:r>
          <a:endParaRPr lang="ru-RU"/>
        </a:p>
      </dgm:t>
    </dgm:pt>
    <dgm:pt modelId="{F2BBCED8-E31C-4ECB-9CA9-734451E9DAE8}" type="parTrans" cxnId="{6614F35C-9275-49D1-9A1F-8A296075A7D9}">
      <dgm:prSet/>
      <dgm:spPr/>
      <dgm:t>
        <a:bodyPr/>
        <a:lstStyle/>
        <a:p>
          <a:endParaRPr lang="ru-RU"/>
        </a:p>
      </dgm:t>
    </dgm:pt>
    <dgm:pt modelId="{6A92C482-02FD-4309-A445-B09471B47482}" type="sibTrans" cxnId="{6614F35C-9275-49D1-9A1F-8A296075A7D9}">
      <dgm:prSet/>
      <dgm:spPr/>
      <dgm:t>
        <a:bodyPr/>
        <a:lstStyle/>
        <a:p>
          <a:endParaRPr lang="ru-RU"/>
        </a:p>
      </dgm:t>
    </dgm:pt>
    <dgm:pt modelId="{FFA844FB-4E74-4793-AD52-9D22850D05E0}">
      <dgm:prSet/>
      <dgm:spPr/>
      <dgm:t>
        <a:bodyPr/>
        <a:lstStyle/>
        <a:p>
          <a:pPr rtl="0"/>
          <a:r>
            <a:rPr lang="ru-RU" b="0" i="0" smtClean="0"/>
            <a:t>Реквизиты контрагента-нерезидента</a:t>
          </a:r>
          <a:endParaRPr lang="ru-RU"/>
        </a:p>
      </dgm:t>
    </dgm:pt>
    <dgm:pt modelId="{2BE264A6-D6AF-4C6B-A678-F82C9FF7F00A}" type="parTrans" cxnId="{3F4D2256-01CD-422B-B6CE-86356F841735}">
      <dgm:prSet/>
      <dgm:spPr/>
      <dgm:t>
        <a:bodyPr/>
        <a:lstStyle/>
        <a:p>
          <a:endParaRPr lang="ru-RU"/>
        </a:p>
      </dgm:t>
    </dgm:pt>
    <dgm:pt modelId="{6AD29E1E-3B5D-4834-B3ED-F68F5CED68CE}" type="sibTrans" cxnId="{3F4D2256-01CD-422B-B6CE-86356F841735}">
      <dgm:prSet/>
      <dgm:spPr/>
      <dgm:t>
        <a:bodyPr/>
        <a:lstStyle/>
        <a:p>
          <a:endParaRPr lang="ru-RU"/>
        </a:p>
      </dgm:t>
    </dgm:pt>
    <dgm:pt modelId="{4A0EF86A-4E83-43B4-9853-2A1A55D4EA6E}" type="pres">
      <dgm:prSet presAssocID="{D5494EF7-8F64-4814-905A-6E73CA0C35C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4CCC211-01A1-4C95-98A8-867CDBF517DC}" type="pres">
      <dgm:prSet presAssocID="{E2527A6D-81E4-4F76-915F-2B2D0A84E0D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AFAB1B-AC81-4ED9-9D2A-59962499A9F4}" type="pres">
      <dgm:prSet presAssocID="{E2527A6D-81E4-4F76-915F-2B2D0A84E0D7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6F6C356-EE65-4B14-80C9-E69DF1982DA2}" type="presOf" srcId="{8D02A219-B5B0-46DE-9D95-1C0CC4F720D7}" destId="{2BAFAB1B-AC81-4ED9-9D2A-59962499A9F4}" srcOrd="0" destOrd="5" presId="urn:microsoft.com/office/officeart/2005/8/layout/vList2"/>
    <dgm:cxn modelId="{2960F12E-B3B6-4E04-8994-C152E1524B24}" type="presOf" srcId="{5E0404F2-5BDC-4C45-AD62-C3A67524DA5B}" destId="{2BAFAB1B-AC81-4ED9-9D2A-59962499A9F4}" srcOrd="0" destOrd="6" presId="urn:microsoft.com/office/officeart/2005/8/layout/vList2"/>
    <dgm:cxn modelId="{82F1A1BE-6505-478E-A2DB-B3EE2EDD6639}" srcId="{E2527A6D-81E4-4F76-915F-2B2D0A84E0D7}" destId="{3E07F8D4-210A-43B7-B146-27788DBAD16C}" srcOrd="4" destOrd="0" parTransId="{0092FB20-819D-4D68-8ABC-4BA2ED504723}" sibTransId="{9BB8BC20-81A1-423A-9836-C0E2D58C984F}"/>
    <dgm:cxn modelId="{A1E2D5AE-ADE9-4FF1-81BB-498D3D11DB1F}" type="presOf" srcId="{3E07F8D4-210A-43B7-B146-27788DBAD16C}" destId="{2BAFAB1B-AC81-4ED9-9D2A-59962499A9F4}" srcOrd="0" destOrd="4" presId="urn:microsoft.com/office/officeart/2005/8/layout/vList2"/>
    <dgm:cxn modelId="{D7017CD4-56EB-4BCA-8FDD-B9F6C0030E9E}" type="presOf" srcId="{FFA844FB-4E74-4793-AD52-9D22850D05E0}" destId="{2BAFAB1B-AC81-4ED9-9D2A-59962499A9F4}" srcOrd="0" destOrd="8" presId="urn:microsoft.com/office/officeart/2005/8/layout/vList2"/>
    <dgm:cxn modelId="{072C65E8-1784-4C9B-8828-17EE13937034}" srcId="{E2527A6D-81E4-4F76-915F-2B2D0A84E0D7}" destId="{5E0404F2-5BDC-4C45-AD62-C3A67524DA5B}" srcOrd="6" destOrd="0" parTransId="{74669DC0-D8E2-4A36-BB4D-66589AB61C9A}" sibTransId="{39B02EF4-4E66-4B70-8D46-24151B7C1ACE}"/>
    <dgm:cxn modelId="{E013E5AF-96E2-4C68-88EB-7E505E0527E2}" type="presOf" srcId="{E2527A6D-81E4-4F76-915F-2B2D0A84E0D7}" destId="{B4CCC211-01A1-4C95-98A8-867CDBF517DC}" srcOrd="0" destOrd="0" presId="urn:microsoft.com/office/officeart/2005/8/layout/vList2"/>
    <dgm:cxn modelId="{1B2202EC-D7BF-4D76-BAA2-DA248E28A5C6}" srcId="{E2527A6D-81E4-4F76-915F-2B2D0A84E0D7}" destId="{052F3970-1215-4E5A-8535-25470FFD6DF7}" srcOrd="1" destOrd="0" parTransId="{032370B7-E6CB-48B5-92BA-99C9D0E4FF5A}" sibTransId="{07D009E7-2675-4C97-AED8-4DF6A45ACEEA}"/>
    <dgm:cxn modelId="{9B879B84-385F-4082-BBBB-420702E682DD}" srcId="{E2527A6D-81E4-4F76-915F-2B2D0A84E0D7}" destId="{89D893DF-C53D-41FF-B9CD-1A729DD67BF0}" srcOrd="2" destOrd="0" parTransId="{1F6E9C64-B8DF-4649-B2EA-B9FA035609A9}" sibTransId="{AD3E13B1-E772-48B0-99C6-EE4CF3A353EB}"/>
    <dgm:cxn modelId="{5449FB5A-DED8-49BA-A8F4-2A3EDA876936}" srcId="{E2527A6D-81E4-4F76-915F-2B2D0A84E0D7}" destId="{36A98D44-437D-4693-AAC7-76A04392A396}" srcOrd="3" destOrd="0" parTransId="{15AE7F27-5426-41AA-A7CB-44F4ED70DE29}" sibTransId="{BEBA0B00-796B-4E12-A37B-BF17E44FD0B7}"/>
    <dgm:cxn modelId="{8C81FCEC-EFE2-4001-937D-4B3A94691F3C}" srcId="{E2527A6D-81E4-4F76-915F-2B2D0A84E0D7}" destId="{8D02A219-B5B0-46DE-9D95-1C0CC4F720D7}" srcOrd="5" destOrd="0" parTransId="{3C4D7852-2982-46E7-A4E1-4EF2F332A36A}" sibTransId="{D5E94BFF-21A6-456F-A867-DE8E398B446E}"/>
    <dgm:cxn modelId="{6614F35C-9275-49D1-9A1F-8A296075A7D9}" srcId="{E2527A6D-81E4-4F76-915F-2B2D0A84E0D7}" destId="{C04072A2-5C70-4445-B805-3EB698651FEF}" srcOrd="7" destOrd="0" parTransId="{F2BBCED8-E31C-4ECB-9CA9-734451E9DAE8}" sibTransId="{6A92C482-02FD-4309-A445-B09471B47482}"/>
    <dgm:cxn modelId="{6016A02B-C261-4021-A6F3-B8A00B6EAD34}" type="presOf" srcId="{C04072A2-5C70-4445-B805-3EB698651FEF}" destId="{2BAFAB1B-AC81-4ED9-9D2A-59962499A9F4}" srcOrd="0" destOrd="7" presId="urn:microsoft.com/office/officeart/2005/8/layout/vList2"/>
    <dgm:cxn modelId="{1C5F8E4B-7241-43D6-8E6B-5AD37422927C}" type="presOf" srcId="{C163E6C3-00C3-4221-B105-A12CB68C094B}" destId="{2BAFAB1B-AC81-4ED9-9D2A-59962499A9F4}" srcOrd="0" destOrd="0" presId="urn:microsoft.com/office/officeart/2005/8/layout/vList2"/>
    <dgm:cxn modelId="{CBB8DAF2-72E3-4B3F-83F8-AF76BA9C8459}" srcId="{D5494EF7-8F64-4814-905A-6E73CA0C35C7}" destId="{E2527A6D-81E4-4F76-915F-2B2D0A84E0D7}" srcOrd="0" destOrd="0" parTransId="{7C03BD7B-B54D-479C-94F5-B0EB8C154C6D}" sibTransId="{1B3CE56D-43F7-448E-81E4-ADCB2C711AF5}"/>
    <dgm:cxn modelId="{C3C543FF-6041-4B96-AD65-1DE4F77834A4}" type="presOf" srcId="{89D893DF-C53D-41FF-B9CD-1A729DD67BF0}" destId="{2BAFAB1B-AC81-4ED9-9D2A-59962499A9F4}" srcOrd="0" destOrd="2" presId="urn:microsoft.com/office/officeart/2005/8/layout/vList2"/>
    <dgm:cxn modelId="{3F4D2256-01CD-422B-B6CE-86356F841735}" srcId="{E2527A6D-81E4-4F76-915F-2B2D0A84E0D7}" destId="{FFA844FB-4E74-4793-AD52-9D22850D05E0}" srcOrd="8" destOrd="0" parTransId="{2BE264A6-D6AF-4C6B-A678-F82C9FF7F00A}" sibTransId="{6AD29E1E-3B5D-4834-B3ED-F68F5CED68CE}"/>
    <dgm:cxn modelId="{A4080754-3823-481A-8D1F-86F1A7F69E4B}" type="presOf" srcId="{052F3970-1215-4E5A-8535-25470FFD6DF7}" destId="{2BAFAB1B-AC81-4ED9-9D2A-59962499A9F4}" srcOrd="0" destOrd="1" presId="urn:microsoft.com/office/officeart/2005/8/layout/vList2"/>
    <dgm:cxn modelId="{DF05E08F-C6E8-430F-BEE2-25B58C270846}" srcId="{E2527A6D-81E4-4F76-915F-2B2D0A84E0D7}" destId="{C163E6C3-00C3-4221-B105-A12CB68C094B}" srcOrd="0" destOrd="0" parTransId="{C894862D-1752-46D4-B3AC-1A1118FF8864}" sibTransId="{DCF14305-4191-42E3-86E2-F64AD5FD9018}"/>
    <dgm:cxn modelId="{358E6CF2-6957-4B32-822D-08F44D845EBB}" type="presOf" srcId="{36A98D44-437D-4693-AAC7-76A04392A396}" destId="{2BAFAB1B-AC81-4ED9-9D2A-59962499A9F4}" srcOrd="0" destOrd="3" presId="urn:microsoft.com/office/officeart/2005/8/layout/vList2"/>
    <dgm:cxn modelId="{F50BEA3C-A5E8-4738-8C48-FEA84B24F120}" type="presOf" srcId="{D5494EF7-8F64-4814-905A-6E73CA0C35C7}" destId="{4A0EF86A-4E83-43B4-9853-2A1A55D4EA6E}" srcOrd="0" destOrd="0" presId="urn:microsoft.com/office/officeart/2005/8/layout/vList2"/>
    <dgm:cxn modelId="{9CE95E94-0827-4359-9153-EAA6B568882C}" type="presParOf" srcId="{4A0EF86A-4E83-43B4-9853-2A1A55D4EA6E}" destId="{B4CCC211-01A1-4C95-98A8-867CDBF517DC}" srcOrd="0" destOrd="0" presId="urn:microsoft.com/office/officeart/2005/8/layout/vList2"/>
    <dgm:cxn modelId="{92165F7D-990F-40BC-9AFD-658AE5ED37BA}" type="presParOf" srcId="{4A0EF86A-4E83-43B4-9853-2A1A55D4EA6E}" destId="{2BAFAB1B-AC81-4ED9-9D2A-59962499A9F4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2E9C979-EFB3-4B05-940E-F736DC1C3E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81A1068-F963-48FE-8F47-8C7D0ACAF8B8}">
      <dgm:prSet/>
      <dgm:spPr/>
      <dgm:t>
        <a:bodyPr/>
        <a:lstStyle/>
        <a:p>
          <a:pPr rtl="0"/>
          <a:r>
            <a:rPr lang="ru-RU" b="0" i="0" smtClean="0"/>
            <a:t>1. Договор заключен с нерезидентом</a:t>
          </a:r>
          <a:endParaRPr lang="ru-RU"/>
        </a:p>
      </dgm:t>
    </dgm:pt>
    <dgm:pt modelId="{F9E71303-38D0-43E0-A9D9-B63709FF607D}" type="parTrans" cxnId="{889EAC1C-3257-4BC7-B1FA-471D425AC355}">
      <dgm:prSet/>
      <dgm:spPr/>
      <dgm:t>
        <a:bodyPr/>
        <a:lstStyle/>
        <a:p>
          <a:endParaRPr lang="ru-RU"/>
        </a:p>
      </dgm:t>
    </dgm:pt>
    <dgm:pt modelId="{1C98C872-3C94-4DAA-BEE8-C6FFC5F8BA84}" type="sibTrans" cxnId="{889EAC1C-3257-4BC7-B1FA-471D425AC355}">
      <dgm:prSet/>
      <dgm:spPr/>
      <dgm:t>
        <a:bodyPr/>
        <a:lstStyle/>
        <a:p>
          <a:endParaRPr lang="ru-RU"/>
        </a:p>
      </dgm:t>
    </dgm:pt>
    <dgm:pt modelId="{AF110CA1-8F4D-4456-BAD6-E65C49DDD776}">
      <dgm:prSet/>
      <dgm:spPr/>
      <dgm:t>
        <a:bodyPr/>
        <a:lstStyle/>
        <a:p>
          <a:pPr rtl="0"/>
          <a:r>
            <a:rPr lang="ru-RU" b="0" i="0" dirty="0" smtClean="0"/>
            <a:t>2. Сумма денежных обязательств по договору: </a:t>
          </a:r>
        </a:p>
        <a:p>
          <a:pPr rtl="0"/>
          <a:r>
            <a:rPr lang="ru-RU" b="0" i="0" dirty="0" smtClean="0"/>
            <a:t>- составляет </a:t>
          </a:r>
          <a:r>
            <a:rPr lang="ru-RU" b="1" i="0" dirty="0" smtClean="0"/>
            <a:t>4 000 БВ </a:t>
          </a:r>
          <a:r>
            <a:rPr lang="ru-RU" b="0" i="0" dirty="0" smtClean="0"/>
            <a:t>и больше на дату заключения договора - при заключении валютного договора юридическим лицом - резидентом или ИП-резидентом; </a:t>
          </a:r>
        </a:p>
        <a:p>
          <a:pPr rtl="0"/>
          <a:r>
            <a:rPr lang="ru-RU" b="0" i="0" dirty="0" smtClean="0"/>
            <a:t>- составляет </a:t>
          </a:r>
          <a:r>
            <a:rPr lang="ru-RU" b="1" i="0" dirty="0" smtClean="0"/>
            <a:t>2 000 БВ </a:t>
          </a:r>
          <a:r>
            <a:rPr lang="ru-RU" b="0" i="0" dirty="0" smtClean="0"/>
            <a:t>и больше на дату заключения договора - при заключении валютного договора физическим лицом - резидентом; </a:t>
          </a:r>
        </a:p>
        <a:p>
          <a:pPr rtl="0"/>
          <a:r>
            <a:rPr lang="ru-RU" b="0" i="0" dirty="0" smtClean="0"/>
            <a:t>- не определена. </a:t>
          </a:r>
        </a:p>
        <a:p>
          <a:pPr rtl="0"/>
          <a:r>
            <a:rPr lang="ru-RU" b="1" i="0" dirty="0" smtClean="0"/>
            <a:t>Примечание</a:t>
          </a:r>
          <a:r>
            <a:rPr lang="ru-RU" b="0" i="0" dirty="0" smtClean="0"/>
            <a:t>: при пересчете суммы обязательств по договору, выраженной в иностранной валюте, используется официальный курс белорусского рубля, установленный </a:t>
          </a:r>
          <a:r>
            <a:rPr lang="ru-RU" b="0" i="0" dirty="0" err="1" smtClean="0"/>
            <a:t>Нацбанком</a:t>
          </a:r>
          <a:r>
            <a:rPr lang="ru-RU" b="0" i="0" dirty="0" smtClean="0"/>
            <a:t> по отношению к иностранным валютам </a:t>
          </a:r>
          <a:r>
            <a:rPr lang="ru-RU" b="1" i="0" dirty="0" smtClean="0"/>
            <a:t>на дату заключения валютного договора </a:t>
          </a:r>
          <a:endParaRPr lang="ru-RU" dirty="0"/>
        </a:p>
      </dgm:t>
    </dgm:pt>
    <dgm:pt modelId="{97AD58EE-92A1-43C2-B0CF-519CC230AB69}" type="parTrans" cxnId="{71F43871-263F-4D31-B558-ED4EAEA92EC7}">
      <dgm:prSet/>
      <dgm:spPr/>
      <dgm:t>
        <a:bodyPr/>
        <a:lstStyle/>
        <a:p>
          <a:endParaRPr lang="ru-RU"/>
        </a:p>
      </dgm:t>
    </dgm:pt>
    <dgm:pt modelId="{089A5AA8-FC52-4CD3-8C6E-3D1BED7174A9}" type="sibTrans" cxnId="{71F43871-263F-4D31-B558-ED4EAEA92EC7}">
      <dgm:prSet/>
      <dgm:spPr/>
      <dgm:t>
        <a:bodyPr/>
        <a:lstStyle/>
        <a:p>
          <a:endParaRPr lang="ru-RU"/>
        </a:p>
      </dgm:t>
    </dgm:pt>
    <dgm:pt modelId="{E5A11DFF-B9DF-4268-A3C2-E904D27ACC5F}" type="pres">
      <dgm:prSet presAssocID="{F2E9C979-EFB3-4B05-940E-F736DC1C3E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0066E8F-9798-4FF0-B0FD-527B3109DAFD}" type="pres">
      <dgm:prSet presAssocID="{281A1068-F963-48FE-8F47-8C7D0ACAF8B8}" presName="parentText" presStyleLbl="node1" presStyleIdx="0" presStyleCnt="2" custScaleY="3899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3CD466-41EC-4278-9535-DA65E5BB439A}" type="pres">
      <dgm:prSet presAssocID="{1C98C872-3C94-4DAA-BEE8-C6FFC5F8BA84}" presName="spacer" presStyleCnt="0"/>
      <dgm:spPr/>
    </dgm:pt>
    <dgm:pt modelId="{699B9D9C-893B-4200-AD54-A15B5E698319}" type="pres">
      <dgm:prSet presAssocID="{AF110CA1-8F4D-4456-BAD6-E65C49DDD776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F43871-263F-4D31-B558-ED4EAEA92EC7}" srcId="{F2E9C979-EFB3-4B05-940E-F736DC1C3E2F}" destId="{AF110CA1-8F4D-4456-BAD6-E65C49DDD776}" srcOrd="1" destOrd="0" parTransId="{97AD58EE-92A1-43C2-B0CF-519CC230AB69}" sibTransId="{089A5AA8-FC52-4CD3-8C6E-3D1BED7174A9}"/>
    <dgm:cxn modelId="{1EF36E57-E8BA-4D25-9513-902C132089EB}" type="presOf" srcId="{F2E9C979-EFB3-4B05-940E-F736DC1C3E2F}" destId="{E5A11DFF-B9DF-4268-A3C2-E904D27ACC5F}" srcOrd="0" destOrd="0" presId="urn:microsoft.com/office/officeart/2005/8/layout/vList2"/>
    <dgm:cxn modelId="{E93FCE8C-EA03-4838-98E3-AD31D9D568A8}" type="presOf" srcId="{AF110CA1-8F4D-4456-BAD6-E65C49DDD776}" destId="{699B9D9C-893B-4200-AD54-A15B5E698319}" srcOrd="0" destOrd="0" presId="urn:microsoft.com/office/officeart/2005/8/layout/vList2"/>
    <dgm:cxn modelId="{53BD4D61-E9CA-4E02-8FC9-4A292416FDFE}" type="presOf" srcId="{281A1068-F963-48FE-8F47-8C7D0ACAF8B8}" destId="{D0066E8F-9798-4FF0-B0FD-527B3109DAFD}" srcOrd="0" destOrd="0" presId="urn:microsoft.com/office/officeart/2005/8/layout/vList2"/>
    <dgm:cxn modelId="{889EAC1C-3257-4BC7-B1FA-471D425AC355}" srcId="{F2E9C979-EFB3-4B05-940E-F736DC1C3E2F}" destId="{281A1068-F963-48FE-8F47-8C7D0ACAF8B8}" srcOrd="0" destOrd="0" parTransId="{F9E71303-38D0-43E0-A9D9-B63709FF607D}" sibTransId="{1C98C872-3C94-4DAA-BEE8-C6FFC5F8BA84}"/>
    <dgm:cxn modelId="{294225B6-53C4-43C7-AE25-DA6AAFEA7153}" type="presParOf" srcId="{E5A11DFF-B9DF-4268-A3C2-E904D27ACC5F}" destId="{D0066E8F-9798-4FF0-B0FD-527B3109DAFD}" srcOrd="0" destOrd="0" presId="urn:microsoft.com/office/officeart/2005/8/layout/vList2"/>
    <dgm:cxn modelId="{5667EDA3-34BA-48EF-A0D6-A5B1F7B4C556}" type="presParOf" srcId="{E5A11DFF-B9DF-4268-A3C2-E904D27ACC5F}" destId="{ED3CD466-41EC-4278-9535-DA65E5BB439A}" srcOrd="1" destOrd="0" presId="urn:microsoft.com/office/officeart/2005/8/layout/vList2"/>
    <dgm:cxn modelId="{3FD58E0F-C1BC-4B6C-B1D3-D043437D97EE}" type="presParOf" srcId="{E5A11DFF-B9DF-4268-A3C2-E904D27ACC5F}" destId="{699B9D9C-893B-4200-AD54-A15B5E698319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DB888-FA21-4463-9024-952CCAB6FCBB}">
      <dsp:nvSpPr>
        <dsp:cNvPr id="0" name=""/>
        <dsp:cNvSpPr/>
      </dsp:nvSpPr>
      <dsp:spPr>
        <a:xfrm>
          <a:off x="2293" y="10019"/>
          <a:ext cx="4891557" cy="47234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Внешнеэкономический договор </a:t>
          </a:r>
          <a:r>
            <a:rPr lang="ru-RU" sz="2000" b="0" i="0" kern="1200" dirty="0" smtClean="0"/>
            <a:t>–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/>
            <a:t>соглашение между резидентом и нерезидентом об установлении, изменении или прекращении гражданских прав и обязанностей (с учетом дополнений и приложений к нему) </a:t>
          </a:r>
          <a:endParaRPr lang="ru-RU" sz="1700" kern="1200" dirty="0"/>
        </a:p>
      </dsp:txBody>
      <dsp:txXfrm>
        <a:off x="140637" y="148363"/>
        <a:ext cx="4614869" cy="4446721"/>
      </dsp:txXfrm>
    </dsp:sp>
    <dsp:sp modelId="{CC268FFF-F4BD-4FB8-BD61-194578F116D6}">
      <dsp:nvSpPr>
        <dsp:cNvPr id="0" name=""/>
        <dsp:cNvSpPr/>
      </dsp:nvSpPr>
      <dsp:spPr>
        <a:xfrm>
          <a:off x="5383006" y="1765171"/>
          <a:ext cx="1037010" cy="121310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100" kern="1200"/>
        </a:p>
      </dsp:txBody>
      <dsp:txXfrm>
        <a:off x="5383006" y="2007792"/>
        <a:ext cx="725907" cy="727864"/>
      </dsp:txXfrm>
    </dsp:sp>
    <dsp:sp modelId="{80BEF2DE-EBC6-45A8-852B-3C31D63837B6}">
      <dsp:nvSpPr>
        <dsp:cNvPr id="0" name=""/>
        <dsp:cNvSpPr/>
      </dsp:nvSpPr>
      <dsp:spPr>
        <a:xfrm>
          <a:off x="6850473" y="10019"/>
          <a:ext cx="4891557" cy="472340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i="0" kern="1200" dirty="0" smtClean="0"/>
            <a:t>Внешнеторговый договор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0" i="0" kern="1200" dirty="0" smtClean="0"/>
            <a:t>- валютный договор между резидентом и нерезидентом, предусматривающий возмездную передачу товаров (в том числе по договорам комиссии и сделкам, не связанным с перемещением товаров через Государственную границу Республики Беларусь), имущества в аренду (в том числе по сделкам, не связанным с перемещением товаров через Государственную границу Республики Беларусь), нераскрытой информации, исключительных прав на объекты интеллектуальной собственности, имущественных прав, возмездное выполнение работ, оказание услуг.</a:t>
          </a:r>
          <a:endParaRPr lang="ru-RU" sz="1700" kern="1200" dirty="0"/>
        </a:p>
      </dsp:txBody>
      <dsp:txXfrm>
        <a:off x="6988817" y="148363"/>
        <a:ext cx="4614869" cy="4446721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3B929B-E009-45C6-9DEB-39F9005FD53D}">
      <dsp:nvSpPr>
        <dsp:cNvPr id="0" name=""/>
        <dsp:cNvSpPr/>
      </dsp:nvSpPr>
      <dsp:spPr>
        <a:xfrm>
          <a:off x="528194" y="-149592"/>
          <a:ext cx="8785802" cy="5632791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i="0" kern="1200" dirty="0" smtClean="0"/>
            <a:t>Внешнеэкономическая сделка</a:t>
          </a:r>
          <a:endParaRPr lang="ru-RU" sz="1800" b="1" kern="1200" dirty="0"/>
        </a:p>
      </dsp:txBody>
      <dsp:txXfrm>
        <a:off x="3385777" y="132046"/>
        <a:ext cx="3070637" cy="844918"/>
      </dsp:txXfrm>
    </dsp:sp>
    <dsp:sp modelId="{95B75209-E4A0-42B0-97C5-00D942460A1C}">
      <dsp:nvSpPr>
        <dsp:cNvPr id="0" name=""/>
        <dsp:cNvSpPr/>
      </dsp:nvSpPr>
      <dsp:spPr>
        <a:xfrm>
          <a:off x="1211269" y="822162"/>
          <a:ext cx="7362536" cy="44042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kern="1200" dirty="0" smtClean="0"/>
            <a:t>Валютный договор</a:t>
          </a:r>
          <a:endParaRPr lang="ru-RU" sz="2100" b="1" kern="1200" dirty="0"/>
        </a:p>
      </dsp:txBody>
      <dsp:txXfrm>
        <a:off x="3177066" y="1097426"/>
        <a:ext cx="3430942" cy="825791"/>
      </dsp:txXfrm>
    </dsp:sp>
    <dsp:sp modelId="{C243AFF9-6363-4258-8714-AF45A6D4BBEC}">
      <dsp:nvSpPr>
        <dsp:cNvPr id="0" name=""/>
        <dsp:cNvSpPr/>
      </dsp:nvSpPr>
      <dsp:spPr>
        <a:xfrm>
          <a:off x="2082803" y="1652618"/>
          <a:ext cx="5819771" cy="3414766"/>
        </a:xfrm>
        <a:prstGeom prst="ellipse">
          <a:avLst/>
        </a:prstGeom>
        <a:solidFill>
          <a:schemeClr val="accent1">
            <a:lumMod val="60000"/>
            <a:lumOff val="4000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i="0" kern="1200" dirty="0" smtClean="0"/>
            <a:t>Внешнеэкономический договор= внешнеторговый договор</a:t>
          </a:r>
          <a:endParaRPr lang="ru-RU" sz="2100" b="1" kern="1200" dirty="0"/>
        </a:p>
      </dsp:txBody>
      <dsp:txXfrm>
        <a:off x="2935088" y="2506310"/>
        <a:ext cx="4115199" cy="17073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FD8530-559E-49AC-A9CE-845858A991C7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97271-A347-47FB-B8AB-18918800D6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913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97271-A347-47FB-B8AB-18918800D680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018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1012-5CFF-409D-B67D-24E107B37726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85F8-9919-4C46-AC40-EB1136391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10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1012-5CFF-409D-B67D-24E107B37726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85F8-9919-4C46-AC40-EB1136391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66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1012-5CFF-409D-B67D-24E107B37726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85F8-9919-4C46-AC40-EB1136391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22024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1012-5CFF-409D-B67D-24E107B37726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85F8-9919-4C46-AC40-EB1136391231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94369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1012-5CFF-409D-B67D-24E107B37726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85F8-9919-4C46-AC40-EB1136391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0166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1012-5CFF-409D-B67D-24E107B37726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85F8-9919-4C46-AC40-EB1136391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35845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1012-5CFF-409D-B67D-24E107B37726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85F8-9919-4C46-AC40-EB1136391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4675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1012-5CFF-409D-B67D-24E107B37726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85F8-9919-4C46-AC40-EB1136391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2005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1012-5CFF-409D-B67D-24E107B37726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85F8-9919-4C46-AC40-EB1136391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9221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1012-5CFF-409D-B67D-24E107B37726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85F8-9919-4C46-AC40-EB1136391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983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1012-5CFF-409D-B67D-24E107B37726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85F8-9919-4C46-AC40-EB1136391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4820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1012-5CFF-409D-B67D-24E107B37726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85F8-9919-4C46-AC40-EB1136391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573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1012-5CFF-409D-B67D-24E107B37726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85F8-9919-4C46-AC40-EB1136391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615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1012-5CFF-409D-B67D-24E107B37726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85F8-9919-4C46-AC40-EB1136391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96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1012-5CFF-409D-B67D-24E107B37726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85F8-9919-4C46-AC40-EB1136391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839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1012-5CFF-409D-B67D-24E107B37726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85F8-9919-4C46-AC40-EB1136391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996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91012-5CFF-409D-B67D-24E107B37726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2D85F8-9919-4C46-AC40-EB1136391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9829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AD91012-5CFF-409D-B67D-24E107B37726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2D85F8-9919-4C46-AC40-EB113639123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539480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Валютный договор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1313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832514" y="1460310"/>
            <a:ext cx="10276764" cy="12828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Форма валютного договора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77672" y="1460310"/>
            <a:ext cx="10740788" cy="5172502"/>
          </a:xfrm>
        </p:spPr>
        <p:txBody>
          <a:bodyPr/>
          <a:lstStyle/>
          <a:p>
            <a:pPr lvl="0" rtl="0"/>
            <a:r>
              <a:rPr lang="ru-RU" b="0" i="0" dirty="0" smtClean="0"/>
              <a:t>Внешнеэкономическая сделка, хотя бы одним из участников которой является юридическое лицо Республики Беларусь или гражданин Республики Беларусь, совершается независимо от места заключения сделки в письменной форме (п.2 ст.1116 ГК)</a:t>
            </a:r>
          </a:p>
          <a:p>
            <a:pPr marL="0" lvl="0" indent="0" algn="ctr">
              <a:buNone/>
            </a:pPr>
            <a:endParaRPr lang="ru-RU" dirty="0" smtClean="0"/>
          </a:p>
          <a:p>
            <a:pPr marL="0" lvl="0" indent="0" algn="ctr">
              <a:buNone/>
            </a:pPr>
            <a:r>
              <a:rPr lang="ru-RU" dirty="0" smtClean="0"/>
              <a:t>Соблюдение </a:t>
            </a:r>
            <a:r>
              <a:rPr lang="ru-RU" dirty="0"/>
              <a:t>простой письменной формы сделки возможно следующими </a:t>
            </a:r>
            <a:r>
              <a:rPr lang="ru-RU" dirty="0" smtClean="0"/>
              <a:t>способами:</a:t>
            </a:r>
          </a:p>
          <a:p>
            <a:pPr marL="0" lvl="0" indent="0">
              <a:buNone/>
            </a:pPr>
            <a:endParaRPr lang="ru-RU" dirty="0" smtClean="0"/>
          </a:p>
          <a:p>
            <a:pPr marL="0" lvl="0" indent="0">
              <a:buNone/>
            </a:pPr>
            <a:r>
              <a:rPr lang="ru-RU" dirty="0" smtClean="0"/>
              <a:t>1. составление </a:t>
            </a:r>
            <a:r>
              <a:rPr lang="ru-RU" dirty="0"/>
              <a:t>одного текстового документа, включая документ в электронном </a:t>
            </a:r>
            <a:r>
              <a:rPr lang="ru-RU" dirty="0" smtClean="0"/>
              <a:t>виде </a:t>
            </a:r>
            <a:r>
              <a:rPr lang="ru-RU" dirty="0"/>
              <a:t>(в том числе электронный </a:t>
            </a:r>
            <a:r>
              <a:rPr lang="ru-RU" dirty="0" smtClean="0"/>
              <a:t>документ)</a:t>
            </a:r>
          </a:p>
          <a:p>
            <a:pPr marL="0" lvl="0" indent="0">
              <a:buNone/>
            </a:pPr>
            <a:r>
              <a:rPr lang="ru-RU" dirty="0"/>
              <a:t>2. </a:t>
            </a:r>
            <a:r>
              <a:rPr lang="ru-RU" dirty="0" smtClean="0"/>
              <a:t>обмен </a:t>
            </a:r>
            <a:r>
              <a:rPr lang="ru-RU" dirty="0"/>
              <a:t>текстовыми </a:t>
            </a:r>
            <a:r>
              <a:rPr lang="ru-RU" dirty="0" smtClean="0"/>
              <a:t>документами</a:t>
            </a:r>
            <a:endParaRPr lang="ru-RU" dirty="0"/>
          </a:p>
          <a:p>
            <a:pPr marL="0" lvl="0" indent="0">
              <a:buNone/>
            </a:pPr>
            <a:r>
              <a:rPr lang="ru-RU" dirty="0" smtClean="0"/>
              <a:t>3. письменное </a:t>
            </a:r>
            <a:r>
              <a:rPr lang="ru-RU" dirty="0"/>
              <a:t>предложение заключить договор 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5728580" y="3854354"/>
            <a:ext cx="484632" cy="682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13223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517758" cy="1400530"/>
          </a:xfrm>
        </p:spPr>
        <p:txBody>
          <a:bodyPr/>
          <a:lstStyle/>
          <a:p>
            <a:r>
              <a:rPr lang="ru-RU" dirty="0" smtClean="0"/>
              <a:t>Существенные условия валютного договора 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8887971"/>
              </p:ext>
            </p:extLst>
          </p:nvPr>
        </p:nvGraphicFramePr>
        <p:xfrm>
          <a:off x="646111" y="2121157"/>
          <a:ext cx="10804361" cy="43888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9434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67131" cy="1400530"/>
          </a:xfrm>
        </p:spPr>
        <p:txBody>
          <a:bodyPr/>
          <a:lstStyle/>
          <a:p>
            <a:r>
              <a:rPr lang="ru-RU" dirty="0" smtClean="0"/>
              <a:t>Общие существенные условия валютного договора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65069152"/>
              </p:ext>
            </p:extLst>
          </p:nvPr>
        </p:nvGraphicFramePr>
        <p:xfrm>
          <a:off x="646112" y="2052918"/>
          <a:ext cx="11009076" cy="4805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877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258450" cy="1400530"/>
          </a:xfrm>
        </p:spPr>
        <p:txBody>
          <a:bodyPr/>
          <a:lstStyle/>
          <a:p>
            <a:r>
              <a:rPr lang="ru-RU" dirty="0" smtClean="0"/>
              <a:t>Специальные существенные условия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81498490"/>
              </p:ext>
            </p:extLst>
          </p:nvPr>
        </p:nvGraphicFramePr>
        <p:xfrm>
          <a:off x="504968" y="2052918"/>
          <a:ext cx="10918208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2017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35370" cy="1400530"/>
          </a:xfrm>
        </p:spPr>
        <p:txBody>
          <a:bodyPr/>
          <a:lstStyle/>
          <a:p>
            <a:r>
              <a:rPr lang="ru-RU" dirty="0" smtClean="0"/>
              <a:t>Специальные существенные условия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392574"/>
              </p:ext>
            </p:extLst>
          </p:nvPr>
        </p:nvGraphicFramePr>
        <p:xfrm>
          <a:off x="646112" y="2052918"/>
          <a:ext cx="10531404" cy="41954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37506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Регистрация валютного договора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0281010"/>
              </p:ext>
            </p:extLst>
          </p:nvPr>
        </p:nvGraphicFramePr>
        <p:xfrm>
          <a:off x="450376" y="2052918"/>
          <a:ext cx="10918209" cy="4470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574035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Регистрация валютного договора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2197290"/>
            <a:ext cx="10258449" cy="421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816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57718"/>
          </a:xfrm>
        </p:spPr>
        <p:txBody>
          <a:bodyPr/>
          <a:lstStyle/>
          <a:p>
            <a:r>
              <a:rPr lang="ru-RU" dirty="0" smtClean="0"/>
              <a:t>Регистрация валютного договора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2047761"/>
              </p:ext>
            </p:extLst>
          </p:nvPr>
        </p:nvGraphicFramePr>
        <p:xfrm>
          <a:off x="232012" y="1282890"/>
          <a:ext cx="11668836" cy="5349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122561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Условия регистрации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774197"/>
              </p:ext>
            </p:extLst>
          </p:nvPr>
        </p:nvGraphicFramePr>
        <p:xfrm>
          <a:off x="532263" y="1514901"/>
          <a:ext cx="11041037" cy="5172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084028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785" y="452718"/>
            <a:ext cx="9935570" cy="871115"/>
          </a:xfrm>
        </p:spPr>
        <p:txBody>
          <a:bodyPr/>
          <a:lstStyle/>
          <a:p>
            <a:r>
              <a:rPr lang="ru-RU" dirty="0" smtClean="0"/>
              <a:t>Условия регистрации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8364" y="1323833"/>
            <a:ext cx="11832609" cy="5240739"/>
          </a:xfrm>
        </p:spPr>
        <p:txBody>
          <a:bodyPr>
            <a:normAutofit/>
          </a:bodyPr>
          <a:lstStyle/>
          <a:p>
            <a:r>
              <a:rPr lang="ru-RU" dirty="0" smtClean="0"/>
              <a:t>3. По </a:t>
            </a:r>
            <a:r>
              <a:rPr lang="ru-RU" dirty="0"/>
              <a:t>договору совершаются </a:t>
            </a:r>
            <a:r>
              <a:rPr lang="ru-RU" b="1" dirty="0" smtClean="0"/>
              <a:t>следующие </a:t>
            </a:r>
            <a:r>
              <a:rPr lang="ru-RU" b="1" dirty="0"/>
              <a:t>валютные операции (закрытый перечень</a:t>
            </a:r>
            <a:r>
              <a:rPr lang="ru-RU" dirty="0"/>
              <a:t>):</a:t>
            </a:r>
          </a:p>
          <a:p>
            <a:pPr marL="0" indent="0">
              <a:buNone/>
            </a:pPr>
            <a:r>
              <a:rPr lang="ru-RU" sz="1800" dirty="0"/>
              <a:t>1) проведение расчетов при экспорте и (или) импорте </a:t>
            </a:r>
            <a:r>
              <a:rPr lang="ru-RU" sz="1800" dirty="0" smtClean="0"/>
              <a:t>(поступление </a:t>
            </a:r>
            <a:r>
              <a:rPr lang="ru-RU" sz="1800" dirty="0"/>
              <a:t>и (или) передача товаров, имущества в аренду, в том числе в финансовую аренду (лизинг), нераскрытой информации, исключительных прав на объекты интеллектуальной собственности, имущественных прав, выполненных работ, оказанных услуг);</a:t>
            </a:r>
          </a:p>
          <a:p>
            <a:pPr marL="0" indent="0">
              <a:buNone/>
            </a:pPr>
            <a:r>
              <a:rPr lang="ru-RU" sz="1800" dirty="0"/>
              <a:t>2) внесение резидентом денежного вклада в уставный фонд юридического лица - нерезидента;</a:t>
            </a:r>
          </a:p>
          <a:p>
            <a:pPr marL="0" indent="0">
              <a:buNone/>
            </a:pPr>
            <a:r>
              <a:rPr lang="ru-RU" sz="1800" dirty="0"/>
              <a:t>3) внесение нерезидентом денежного вклада в уставный фонд юридического лица - резидента;</a:t>
            </a:r>
          </a:p>
          <a:p>
            <a:pPr marL="0" indent="0">
              <a:buNone/>
            </a:pPr>
            <a:r>
              <a:rPr lang="ru-RU" sz="1800" dirty="0"/>
              <a:t>4) приобретение резидентом у нерезидента ценных бумаг, эмитированных (выданных) </a:t>
            </a:r>
            <a:r>
              <a:rPr lang="ru-RU" sz="1800" dirty="0" smtClean="0"/>
              <a:t>нерезидентами</a:t>
            </a:r>
            <a:r>
              <a:rPr lang="ru-RU" sz="1800" dirty="0"/>
              <a:t>;</a:t>
            </a:r>
          </a:p>
          <a:p>
            <a:pPr marL="0" indent="0">
              <a:buNone/>
            </a:pPr>
            <a:r>
              <a:rPr lang="ru-RU" sz="1800" dirty="0"/>
              <a:t>5) продажа резидентом нерезиденту ценных бумаг, эмитированных (выданных) </a:t>
            </a:r>
            <a:r>
              <a:rPr lang="ru-RU" sz="1800" dirty="0" smtClean="0"/>
              <a:t>резидентами</a:t>
            </a:r>
            <a:r>
              <a:rPr lang="ru-RU" sz="1800" dirty="0"/>
              <a:t>;</a:t>
            </a:r>
            <a:endParaRPr lang="ru-RU" sz="1800" dirty="0" smtClean="0"/>
          </a:p>
          <a:p>
            <a:pPr marL="0" indent="0">
              <a:buNone/>
            </a:pPr>
            <a:r>
              <a:rPr lang="ru-RU" sz="1800" dirty="0" smtClean="0"/>
              <a:t>6</a:t>
            </a:r>
            <a:r>
              <a:rPr lang="ru-RU" sz="1800" dirty="0"/>
              <a:t>) приобретение резидентом акций юридического лица - нерезидента при их распределении среди учредителей, доли в уставном фонде или пая в имуществе юридического лица - нерезидента, внесение резидентом дополнительного вклада в уставный фонд юридического лица - нерезидента в случае его увеличения</a:t>
            </a:r>
            <a:r>
              <a:rPr lang="ru-RU" sz="1800" dirty="0" smtClean="0"/>
              <a:t>;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44277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2" y="1419368"/>
            <a:ext cx="10531404" cy="4829032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sz="2800" dirty="0" smtClean="0"/>
              <a:t>Понятие внешнеэкономической сделки, внешнеторгового договора, валютного договора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Стороны валютного договора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Форма валютного договора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Существенные условия валютного договора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Регистрация валютного договора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Расчеты по валютным договорам</a:t>
            </a:r>
          </a:p>
          <a:p>
            <a:pPr marL="514350" indent="-514350">
              <a:buAutoNum type="arabicPeriod"/>
            </a:pPr>
            <a:r>
              <a:rPr lang="ru-RU" sz="2800" dirty="0" smtClean="0"/>
              <a:t>Репатриация денежных средств</a:t>
            </a:r>
          </a:p>
          <a:p>
            <a:pPr marL="514350" indent="-514350">
              <a:buAutoNum type="arabicPeriod"/>
            </a:pPr>
            <a:endParaRPr lang="ru-RU" sz="2800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3696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07" y="452718"/>
            <a:ext cx="10481481" cy="1089479"/>
          </a:xfrm>
        </p:spPr>
        <p:txBody>
          <a:bodyPr/>
          <a:lstStyle/>
          <a:p>
            <a:r>
              <a:rPr lang="ru-RU" dirty="0" smtClean="0"/>
              <a:t>Условия регистрации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490" y="1364776"/>
            <a:ext cx="11136573" cy="5117911"/>
          </a:xfrm>
        </p:spPr>
        <p:txBody>
          <a:bodyPr>
            <a:normAutofit fontScale="85000" lnSpcReduction="20000"/>
          </a:bodyPr>
          <a:lstStyle/>
          <a:p>
            <a:r>
              <a:rPr lang="ru-RU" sz="2100" dirty="0"/>
              <a:t>7) продажа резидентом акций юридического лица - резидента нерезиденту при их распределении среди учредителей, доли в уставном фонде или пая в имуществе юридического лица - резидента, внесение нерезидентом дополнительного вклада в уставный фонд юридического лица - резидента в случае его увеличения;</a:t>
            </a:r>
          </a:p>
          <a:p>
            <a:r>
              <a:rPr lang="ru-RU" sz="2100" dirty="0" smtClean="0"/>
              <a:t>8</a:t>
            </a:r>
            <a:r>
              <a:rPr lang="ru-RU" sz="2100" dirty="0"/>
              <a:t>) передача резидентом-</a:t>
            </a:r>
            <a:r>
              <a:rPr lang="ru-RU" sz="2100" dirty="0" err="1"/>
              <a:t>вверителем</a:t>
            </a:r>
            <a:r>
              <a:rPr lang="ru-RU" sz="2100" dirty="0"/>
              <a:t> денежных средств, ценных бумаг в доверительное управление нерезиденту;</a:t>
            </a:r>
          </a:p>
          <a:p>
            <a:r>
              <a:rPr lang="ru-RU" sz="2100" dirty="0" smtClean="0"/>
              <a:t>9</a:t>
            </a:r>
            <a:r>
              <a:rPr lang="ru-RU" sz="2100" dirty="0"/>
              <a:t>) перечисление (перевод) резидентом (нерезидентом) денежных средств в целях инициирования (совершения) сделок по приобретению ценных бумаг, в том числе при их первичном размещении, производных финансовых инструментов с использованием услуг брокера, а также сделок, связанных с инвестированием в акционерный капитал создаваемых компаний (венчурное финансирование), приобретением цифровых знаков (</a:t>
            </a:r>
            <a:r>
              <a:rPr lang="ru-RU" sz="2100" dirty="0" err="1"/>
              <a:t>токенов</a:t>
            </a:r>
            <a:r>
              <a:rPr lang="ru-RU" sz="2100" dirty="0"/>
              <a:t>);</a:t>
            </a:r>
          </a:p>
          <a:p>
            <a:r>
              <a:rPr lang="ru-RU" sz="2100" dirty="0"/>
              <a:t>10) приобретение резидентом у нерезидента недвижимого имущества, находящегося за пределами Республики Беларусь, в том числе на основании договоров финансовой аренды (лизинга), а также договоров, предусматривающих создание объектов долевого строительства;</a:t>
            </a:r>
          </a:p>
          <a:p>
            <a:r>
              <a:rPr lang="ru-RU" sz="2100" dirty="0"/>
              <a:t>11) продажа резидентом нерезиденту недвижимого имущества, находящегося на территории Республики Беларусь, в том числе на основании договоров финансовой аренды (лизинга), а также договоров, предусматривающих создание объектов долевого строительства</a:t>
            </a:r>
            <a:r>
              <a:rPr lang="ru-RU" sz="2100" dirty="0" smtClean="0"/>
              <a:t>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1405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55" y="452718"/>
            <a:ext cx="10508776" cy="1400530"/>
          </a:xfrm>
        </p:spPr>
        <p:txBody>
          <a:bodyPr/>
          <a:lstStyle/>
          <a:p>
            <a:r>
              <a:rPr lang="ru-RU" dirty="0" smtClean="0"/>
              <a:t>Условия регистрации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8489" y="1187355"/>
            <a:ext cx="11464119" cy="5670645"/>
          </a:xfrm>
        </p:spPr>
        <p:txBody>
          <a:bodyPr>
            <a:noAutofit/>
          </a:bodyPr>
          <a:lstStyle/>
          <a:p>
            <a:r>
              <a:rPr lang="ru-RU" sz="1800" dirty="0" smtClean="0"/>
              <a:t>12</a:t>
            </a:r>
            <a:r>
              <a:rPr lang="ru-RU" sz="1800" dirty="0"/>
              <a:t>) привлечение резидентом денежных средств в форме кредита, займа от нерезидента, предоставление резидентом денежных средств нерезиденту в форме займа;</a:t>
            </a:r>
          </a:p>
          <a:p>
            <a:r>
              <a:rPr lang="ru-RU" sz="1800" dirty="0" smtClean="0"/>
              <a:t>13</a:t>
            </a:r>
            <a:r>
              <a:rPr lang="ru-RU" sz="1800" dirty="0"/>
              <a:t>) размещение резидентом денежных средств во вклады (депозиты) в иностранном банке;</a:t>
            </a:r>
          </a:p>
          <a:p>
            <a:r>
              <a:rPr lang="ru-RU" sz="1800" dirty="0" smtClean="0"/>
              <a:t>14</a:t>
            </a:r>
            <a:r>
              <a:rPr lang="ru-RU" sz="1800" dirty="0"/>
              <a:t>) исполнение резидентом денежных обязательств перед нерезидентом на основании договоров поручительства, гарантии;</a:t>
            </a:r>
          </a:p>
          <a:p>
            <a:r>
              <a:rPr lang="ru-RU" sz="1800" dirty="0"/>
              <a:t>15) предоставление резидентом денежных средств нерезиденту на безвозмездной основе;</a:t>
            </a:r>
          </a:p>
          <a:p>
            <a:r>
              <a:rPr lang="ru-RU" sz="1800" dirty="0"/>
              <a:t>16) дарение (пожертвование) резидентом денежных средств нерезиденту;</a:t>
            </a:r>
          </a:p>
          <a:p>
            <a:r>
              <a:rPr lang="ru-RU" sz="1800" dirty="0"/>
              <a:t>17) перечисление резидентом денежных средств нерезиденту для инициирования (совершения) сделок с </a:t>
            </a:r>
            <a:r>
              <a:rPr lang="ru-RU" sz="1800" dirty="0" err="1"/>
              <a:t>беспоставочными</a:t>
            </a:r>
            <a:r>
              <a:rPr lang="ru-RU" sz="1800" dirty="0"/>
              <a:t> внебиржевыми финансовыми инструментами;</a:t>
            </a:r>
          </a:p>
          <a:p>
            <a:r>
              <a:rPr lang="ru-RU" sz="1800" dirty="0"/>
              <a:t>18) исполнение резидентом обязательств перед нерезидентом, нерезидентом перед резидентом на основании договоров уступки права (требования), перевода долга;</a:t>
            </a:r>
          </a:p>
          <a:p>
            <a:r>
              <a:rPr lang="ru-RU" sz="1800" dirty="0"/>
              <a:t>19) исполнение резидентом-правопреемником обязательств перед нерезидентом, нерезидентом перед резидентом-правопреемником в результате состоявшейся реорганизации резидента (при условии изменения учетного номера плательщика</a:t>
            </a:r>
            <a:r>
              <a:rPr lang="ru-RU" sz="1800" dirty="0" smtClean="0"/>
              <a:t>)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9305865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93945"/>
          </a:xfrm>
        </p:spPr>
        <p:txBody>
          <a:bodyPr/>
          <a:lstStyle/>
          <a:p>
            <a:r>
              <a:rPr lang="ru-RU" dirty="0" smtClean="0"/>
              <a:t>Не подлежат регистрации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5951"/>
              </p:ext>
            </p:extLst>
          </p:nvPr>
        </p:nvGraphicFramePr>
        <p:xfrm>
          <a:off x="259307" y="1746913"/>
          <a:ext cx="11805314" cy="4817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837826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971847" cy="1400530"/>
          </a:xfrm>
        </p:spPr>
        <p:txBody>
          <a:bodyPr/>
          <a:lstStyle/>
          <a:p>
            <a:r>
              <a:rPr lang="ru-RU" dirty="0"/>
              <a:t>Сроки регистрации валютных договоров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921351"/>
              </p:ext>
            </p:extLst>
          </p:nvPr>
        </p:nvGraphicFramePr>
        <p:xfrm>
          <a:off x="646111" y="2052918"/>
          <a:ext cx="11022725" cy="45798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842293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7"/>
            <a:ext cx="10149268" cy="2003879"/>
          </a:xfrm>
        </p:spPr>
        <p:txBody>
          <a:bodyPr/>
          <a:lstStyle/>
          <a:p>
            <a:r>
              <a:rPr lang="ru-RU" dirty="0"/>
              <a:t>Ответственность за неисполнение обязанности по регистрации 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7207714"/>
              </p:ext>
            </p:extLst>
          </p:nvPr>
        </p:nvGraphicFramePr>
        <p:xfrm>
          <a:off x="646112" y="2052918"/>
          <a:ext cx="10845304" cy="46344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55504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Расчеты по валютным договорам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1335399"/>
              </p:ext>
            </p:extLst>
          </p:nvPr>
        </p:nvGraphicFramePr>
        <p:xfrm>
          <a:off x="354843" y="1392072"/>
          <a:ext cx="11300346" cy="50906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100001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68491" y="1139589"/>
            <a:ext cx="11368584" cy="7028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44070"/>
          </a:xfrm>
        </p:spPr>
        <p:txBody>
          <a:bodyPr/>
          <a:lstStyle/>
          <a:p>
            <a:r>
              <a:rPr lang="ru-RU" dirty="0" smtClean="0"/>
              <a:t>Расчеты по валютным договорам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182" y="1282890"/>
            <a:ext cx="11928143" cy="5363570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ru-RU" sz="3800" dirty="0" smtClean="0"/>
              <a:t>Допускаются наличные расчеты между резидентом-ЮЛ и нерезидентом -ЮЛ для проведения следующих валютных  операций:</a:t>
            </a:r>
          </a:p>
          <a:p>
            <a:r>
              <a:rPr lang="ru-RU" sz="2300" dirty="0" smtClean="0"/>
              <a:t> </a:t>
            </a:r>
            <a:r>
              <a:rPr lang="ru-RU" sz="3600" dirty="0" smtClean="0"/>
              <a:t>операций в иностранной валюте по оплате юридическим лицом – нерезидентом, являющимся владельцем, арендатором, </a:t>
            </a:r>
            <a:r>
              <a:rPr lang="ru-RU" sz="3600" dirty="0" err="1" smtClean="0"/>
              <a:t>эксплуатантом</a:t>
            </a:r>
            <a:r>
              <a:rPr lang="ru-RU" sz="3600" dirty="0" smtClean="0"/>
              <a:t> судна, расходов, связанных с обслуживанием воздушного судна иностранного государства, судна иностранного государства в речных портах, а также аэронавигационных, аэропортовых и портовых сборов в Республике Беларусь;</a:t>
            </a:r>
          </a:p>
          <a:p>
            <a:r>
              <a:rPr lang="ru-RU" sz="3600" dirty="0" smtClean="0"/>
              <a:t>операций </a:t>
            </a:r>
            <a:r>
              <a:rPr lang="ru-RU" sz="3600" dirty="0"/>
              <a:t>в иностранной валюте по оплате расходов, связанных с обслуживанием воздушного судна Республики Беларусь в аэропортах иностранных государств, судна юридического лица – резидента в речных и морских портах иностранных государств, иных транспортных средств во время их нахождения на территории иностранных государств, а также аэронавигационных, аэропортовых, портовых сборов и иных обязательных сборов на территории иностранных государств, связанных с обеспечением деятельности этого юридического лица – резидента;</a:t>
            </a:r>
          </a:p>
          <a:p>
            <a:r>
              <a:rPr lang="ru-RU" sz="3600" dirty="0" smtClean="0"/>
              <a:t> </a:t>
            </a:r>
            <a:r>
              <a:rPr lang="ru-RU" sz="3600" dirty="0"/>
              <a:t>операций с валютными ценностями при проведении оперативно-розыскных мероприятий и (или) досудебного производства уполномоченными в соответствии с законодательными актами государственными органами и должностными лицами;</a:t>
            </a:r>
          </a:p>
          <a:p>
            <a:r>
              <a:rPr lang="ru-RU" sz="3600" dirty="0" smtClean="0"/>
              <a:t> </a:t>
            </a:r>
            <a:r>
              <a:rPr lang="ru-RU" sz="3600" dirty="0"/>
              <a:t>операций, связанных с внесением валютных ценностей в депозит нотариуса;</a:t>
            </a:r>
          </a:p>
          <a:p>
            <a:r>
              <a:rPr lang="ru-RU" sz="3600" dirty="0" smtClean="0"/>
              <a:t>операций</a:t>
            </a:r>
            <a:r>
              <a:rPr lang="ru-RU" sz="3600" dirty="0"/>
              <a:t>, связанных с внесением валютных ценностей в депозит суда, органа принудительного исполнения или органа уголовного преследования, выдачей, возвратом валютных ценностей из такого депозита, операций, связанных с выдачей, возвратом валютных ценностей из депозита нотариуса, если использование иностранной валюты в отношениях между должником и кредитором разрешено </a:t>
            </a:r>
            <a:r>
              <a:rPr lang="ru-RU" sz="3600" dirty="0" smtClean="0"/>
              <a:t>законодательством;</a:t>
            </a:r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1708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66649"/>
          </a:xfrm>
        </p:spPr>
        <p:txBody>
          <a:bodyPr/>
          <a:lstStyle/>
          <a:p>
            <a:r>
              <a:rPr lang="ru-RU" dirty="0" smtClean="0"/>
              <a:t>Расчеты по валютным договорам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773" y="1419367"/>
            <a:ext cx="11846257" cy="5131557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операций, связанных с залогом, изъятием, арестом, конфискацией, обращением в доход государства иным способом валютных ценностей;</a:t>
            </a:r>
          </a:p>
          <a:p>
            <a:r>
              <a:rPr lang="ru-RU" dirty="0" smtClean="0"/>
              <a:t>операций</a:t>
            </a:r>
            <a:r>
              <a:rPr lang="ru-RU" dirty="0"/>
              <a:t>, связанных с внесением, выдачей, возвратом иностранной валюты по решению органов уголовного преследования</a:t>
            </a:r>
          </a:p>
          <a:p>
            <a:r>
              <a:rPr lang="ru-RU" dirty="0" smtClean="0"/>
              <a:t>операций</a:t>
            </a:r>
            <a:r>
              <a:rPr lang="ru-RU" dirty="0"/>
              <a:t>, связанных с перечислением, возвратом иностранной валюты на основании исполнительных документов по неисполненным денежным обязательствам плательщика, выраженным в иностранной валюте;</a:t>
            </a:r>
          </a:p>
          <a:p>
            <a:r>
              <a:rPr lang="ru-RU" dirty="0" smtClean="0"/>
              <a:t>операций </a:t>
            </a:r>
            <a:r>
              <a:rPr lang="ru-RU" dirty="0"/>
              <a:t>в иностранной валюте при выполнении консульских функций и взимании сборов, пошлин за совершение консульских актов дипломатическими представительствами, консульскими учреждениями и иными представительствами иностранных государств, находящимися в Республике Беларусь;</a:t>
            </a:r>
          </a:p>
          <a:p>
            <a:r>
              <a:rPr lang="ru-RU" dirty="0" smtClean="0"/>
              <a:t>операций </a:t>
            </a:r>
            <a:r>
              <a:rPr lang="ru-RU" dirty="0"/>
              <a:t>в иностранной валюте, одной из сторон которых выступают дипломатические представительства, консульские учреждения и иные представительства Республики Беларусь, находящиеся за пределами Республики Беларусь;</a:t>
            </a:r>
          </a:p>
          <a:p>
            <a:r>
              <a:rPr lang="ru-RU" dirty="0" smtClean="0"/>
              <a:t>операций </a:t>
            </a:r>
            <a:r>
              <a:rPr lang="ru-RU" dirty="0"/>
              <a:t>в иностранной валюте при проведении выставок, ярмарок, спортивных, спортивно-массовых и культурных мероприятий на территории иностранного государства;</a:t>
            </a:r>
          </a:p>
          <a:p>
            <a:r>
              <a:rPr lang="ru-RU" dirty="0" smtClean="0"/>
              <a:t>получения </a:t>
            </a:r>
            <a:r>
              <a:rPr lang="ru-RU" dirty="0"/>
              <a:t>юридическим лицом – резидентом векселей от юридического лица – нерезидента в счет исполнения обязательств нерезидента по валютному договору, предусматривающему экспорт, с учетом требований, установленных законодательством об использовании векселей.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6379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137" y="452718"/>
            <a:ext cx="10099344" cy="1034888"/>
          </a:xfrm>
        </p:spPr>
        <p:txBody>
          <a:bodyPr/>
          <a:lstStyle/>
          <a:p>
            <a:r>
              <a:rPr lang="ru-RU" dirty="0" smtClean="0"/>
              <a:t>Расчеты по валютным договорам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8299178"/>
              </p:ext>
            </p:extLst>
          </p:nvPr>
        </p:nvGraphicFramePr>
        <p:xfrm>
          <a:off x="382137" y="2052918"/>
          <a:ext cx="11232107" cy="4443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45285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119117" y="1152983"/>
            <a:ext cx="9771796" cy="7299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Расчеты по валютным договорам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150125" y="1337480"/>
            <a:ext cx="11791667" cy="5349923"/>
          </a:xfrm>
        </p:spPr>
        <p:txBody>
          <a:bodyPr>
            <a:normAutofit fontScale="92500" lnSpcReduction="20000"/>
          </a:bodyPr>
          <a:lstStyle/>
          <a:p>
            <a:pPr marL="0" lvl="0" indent="0" algn="ctr" rtl="0">
              <a:buNone/>
            </a:pPr>
            <a:r>
              <a:rPr lang="ru-RU" sz="2800" b="0" i="0" dirty="0" smtClean="0"/>
              <a:t>Зачисление наличных денежных средств на счет в банке</a:t>
            </a:r>
          </a:p>
          <a:p>
            <a:pPr marL="0" lvl="0" indent="0" algn="ctr" rtl="0">
              <a:buNone/>
            </a:pPr>
            <a:endParaRPr lang="ru-RU" sz="2800" dirty="0"/>
          </a:p>
          <a:p>
            <a:pPr marL="0" lvl="0" indent="0" algn="ctr" rtl="0">
              <a:buNone/>
            </a:pPr>
            <a:r>
              <a:rPr lang="ru-RU" sz="2000" b="1" i="0" dirty="0" smtClean="0"/>
              <a:t>Общее правило: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1800" b="0" i="0" dirty="0" smtClean="0"/>
              <a:t>юридическое лицо - резидент </a:t>
            </a:r>
            <a:r>
              <a:rPr lang="ru-RU" sz="1800" b="1" i="0" dirty="0" smtClean="0"/>
              <a:t>обязано</a:t>
            </a:r>
            <a:r>
              <a:rPr lang="ru-RU" sz="1800" b="0" i="0" dirty="0" smtClean="0"/>
              <a:t> обеспечить зачисление наличной иностранной валюты, полученной при проведении валютных операций, на счета в банках Республики Беларусь и (или) иностранных банках</a:t>
            </a:r>
            <a:r>
              <a:rPr lang="ru-RU" sz="2000" b="0" i="0" dirty="0" smtClean="0"/>
              <a:t>.</a:t>
            </a:r>
            <a:endParaRPr lang="ru-RU" sz="2000" dirty="0"/>
          </a:p>
          <a:p>
            <a:pPr marL="0" lvl="0" indent="0" algn="ctr" rtl="0">
              <a:buNone/>
            </a:pPr>
            <a:r>
              <a:rPr lang="ru-RU" b="1" i="0" dirty="0" smtClean="0"/>
              <a:t>Исключения : если наличная иностранная валюта получена</a:t>
            </a:r>
            <a:r>
              <a:rPr lang="ru-RU" b="0" i="0" dirty="0" smtClean="0"/>
              <a:t>: </a:t>
            </a:r>
          </a:p>
          <a:p>
            <a:pPr lvl="0" algn="just" rtl="0">
              <a:buFont typeface="Wingdings" panose="05000000000000000000" pitchFamily="2" charset="2"/>
              <a:buChar char="q"/>
            </a:pPr>
            <a:r>
              <a:rPr lang="ru-RU" sz="1800" b="0" i="0" dirty="0" smtClean="0"/>
              <a:t>при проведении оперативно-розыскных мероприятий и (или) досудебного производства уполномоченными госорганами и должностными лицами; </a:t>
            </a:r>
          </a:p>
          <a:p>
            <a:pPr lvl="0" algn="just" rtl="0">
              <a:buFont typeface="Wingdings" panose="05000000000000000000" pitchFamily="2" charset="2"/>
              <a:buChar char="q"/>
            </a:pPr>
            <a:r>
              <a:rPr lang="ru-RU" sz="1800" b="0" i="0" dirty="0" smtClean="0"/>
              <a:t>при проведении выставок, ярмарок, спортивных, спортивно-массовых и культурных мероприятий на территории иностранного государства и направлена на оплату расходов на такие мероприятия в период их проведения;</a:t>
            </a:r>
          </a:p>
          <a:p>
            <a:pPr lvl="0" algn="just" rtl="0">
              <a:buFont typeface="Wingdings" panose="05000000000000000000" pitchFamily="2" charset="2"/>
              <a:buChar char="q"/>
            </a:pPr>
            <a:r>
              <a:rPr lang="ru-RU" sz="1800" b="0" i="0" dirty="0" smtClean="0"/>
              <a:t>на расходы, связанные со служебными командировками, с направлением на обучение (стажировку, семинар, конференцию и иные мероприятия, связанные  с повышением квалификации), разъездами ИП за пределы Беларуси, за пределами Беларуси, из-за пределов Беларуси, выплатой компенсаций за подвижной и разъездной характер работы, производство работы вахтовым методом, постоянную работу в пути, работу вне места жительства (полевое довольствие) на территории иностранного государства; </a:t>
            </a:r>
          </a:p>
          <a:p>
            <a:pPr lvl="0" algn="just" rtl="0">
              <a:buFont typeface="Wingdings" panose="05000000000000000000" pitchFamily="2" charset="2"/>
              <a:buChar char="q"/>
            </a:pPr>
            <a:r>
              <a:rPr lang="ru-RU" sz="1800" b="0" i="0" dirty="0" smtClean="0"/>
              <a:t> в иных случаях, установленных законодательными актами 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719124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</a:t>
            </a:r>
            <a:r>
              <a:rPr lang="ru-RU" dirty="0" smtClean="0"/>
              <a:t>сточники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6111" y="1310186"/>
            <a:ext cx="10490461" cy="4938214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 О валютном регулировании и валютном контроле: Закон Республики Беларусь № 226-З </a:t>
            </a:r>
          </a:p>
          <a:p>
            <a:r>
              <a:rPr lang="ru-RU" dirty="0" smtClean="0"/>
              <a:t>О </a:t>
            </a:r>
            <a:r>
              <a:rPr lang="ru-RU" dirty="0"/>
              <a:t>проведении валютных операций: Постановление Совета Министров Республики Беларусь, Национального банка Республики Беларусь от 02.03.2022 N 108/5 </a:t>
            </a:r>
            <a:endParaRPr lang="ru-RU" dirty="0" smtClean="0"/>
          </a:p>
          <a:p>
            <a:r>
              <a:rPr lang="ru-RU" dirty="0" smtClean="0"/>
              <a:t>О </a:t>
            </a:r>
            <a:r>
              <a:rPr lang="ru-RU" dirty="0"/>
              <a:t>регистрации резидентами валютных </a:t>
            </a:r>
            <a:r>
              <a:rPr lang="ru-RU" dirty="0" smtClean="0"/>
              <a:t>договоров: Постановление </a:t>
            </a:r>
            <a:r>
              <a:rPr lang="ru-RU" dirty="0"/>
              <a:t>Правления </a:t>
            </a:r>
            <a:r>
              <a:rPr lang="ru-RU" dirty="0" err="1"/>
              <a:t>Нацбанка</a:t>
            </a:r>
            <a:r>
              <a:rPr lang="ru-RU" dirty="0"/>
              <a:t> </a:t>
            </a:r>
            <a:r>
              <a:rPr lang="ru-RU" dirty="0" err="1" smtClean="0"/>
              <a:t>Респ</a:t>
            </a:r>
            <a:r>
              <a:rPr lang="ru-RU" dirty="0" smtClean="0"/>
              <a:t>. </a:t>
            </a:r>
            <a:r>
              <a:rPr lang="ru-RU" dirty="0" err="1" smtClean="0"/>
              <a:t>Беларусьот</a:t>
            </a:r>
            <a:r>
              <a:rPr lang="ru-RU" dirty="0" smtClean="0"/>
              <a:t> </a:t>
            </a:r>
            <a:r>
              <a:rPr lang="ru-RU" dirty="0"/>
              <a:t>12.02.2021 № 37 </a:t>
            </a:r>
            <a:endParaRPr lang="ru-RU" dirty="0" smtClean="0"/>
          </a:p>
          <a:p>
            <a:r>
              <a:rPr lang="ru-RU" dirty="0" smtClean="0"/>
              <a:t>О </a:t>
            </a:r>
            <a:r>
              <a:rPr lang="ru-RU" dirty="0"/>
              <a:t>проведении юридическими лицами - резидентами операций, связанных с экспортом: Постановление Совета Министров Республики Беларусь, Национального банка Республики Беларусь от 07.06.2022 N 363/13 </a:t>
            </a:r>
            <a:endParaRPr lang="ru-RU" dirty="0" smtClean="0"/>
          </a:p>
          <a:p>
            <a:r>
              <a:rPr lang="ru-RU" dirty="0" smtClean="0"/>
              <a:t>О </a:t>
            </a:r>
            <a:r>
              <a:rPr lang="ru-RU" dirty="0"/>
              <a:t>вопросах валютного </a:t>
            </a:r>
            <a:r>
              <a:rPr lang="ru-RU" dirty="0" smtClean="0"/>
              <a:t>регулирования: Постановление </a:t>
            </a:r>
            <a:r>
              <a:rPr lang="ru-RU" dirty="0"/>
              <a:t>Правления </a:t>
            </a:r>
            <a:r>
              <a:rPr lang="ru-RU" dirty="0" err="1"/>
              <a:t>Нацбанка</a:t>
            </a:r>
            <a:r>
              <a:rPr lang="ru-RU" dirty="0"/>
              <a:t> </a:t>
            </a:r>
            <a:r>
              <a:rPr lang="ru-RU" dirty="0" err="1" smtClean="0"/>
              <a:t>Респ</a:t>
            </a:r>
            <a:r>
              <a:rPr lang="ru-RU" dirty="0" smtClean="0"/>
              <a:t>. Беларусь от </a:t>
            </a:r>
            <a:r>
              <a:rPr lang="ru-RU" dirty="0"/>
              <a:t>01.07.2021 № 191 </a:t>
            </a:r>
            <a:endParaRPr lang="ru-RU" dirty="0" smtClean="0"/>
          </a:p>
          <a:p>
            <a:r>
              <a:rPr lang="ru-RU" dirty="0" smtClean="0"/>
              <a:t>О </a:t>
            </a:r>
            <a:r>
              <a:rPr lang="ru-RU" dirty="0"/>
              <a:t>порядке исполнения внешнеторговых </a:t>
            </a:r>
            <a:r>
              <a:rPr lang="ru-RU" dirty="0" smtClean="0"/>
              <a:t>договоров: Указ Президента </a:t>
            </a:r>
            <a:r>
              <a:rPr lang="ru-RU" dirty="0" err="1" smtClean="0"/>
              <a:t>Респ</a:t>
            </a:r>
            <a:r>
              <a:rPr lang="ru-RU" dirty="0" smtClean="0"/>
              <a:t>. Беларусь от </a:t>
            </a:r>
            <a:r>
              <a:rPr lang="ru-RU" dirty="0"/>
              <a:t>27.03.2008 № </a:t>
            </a:r>
            <a:r>
              <a:rPr lang="ru-RU" dirty="0" smtClean="0"/>
              <a:t>178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23239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9"/>
            <a:ext cx="9404723" cy="925706"/>
          </a:xfrm>
        </p:spPr>
        <p:txBody>
          <a:bodyPr/>
          <a:lstStyle/>
          <a:p>
            <a:r>
              <a:rPr lang="ru-RU" dirty="0" smtClean="0"/>
              <a:t>Репатриация денежных средств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14748089"/>
              </p:ext>
            </p:extLst>
          </p:nvPr>
        </p:nvGraphicFramePr>
        <p:xfrm>
          <a:off x="646112" y="1378426"/>
          <a:ext cx="10681530" cy="4869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443776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82137" y="1214651"/>
            <a:ext cx="11313993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007592"/>
          </a:xfrm>
        </p:spPr>
        <p:txBody>
          <a:bodyPr/>
          <a:lstStyle/>
          <a:p>
            <a:r>
              <a:rPr lang="ru-RU" dirty="0" smtClean="0"/>
              <a:t>Исключения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3773" y="1323833"/>
            <a:ext cx="11655187" cy="543180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/>
              <a:t>При экспорте, импорте юридические лица – резиденты вправе, если иное не установлено налоговым законодательством, не зачислять на свои счета, открытые в банках Республики Беларусь, белорусские рубли и (или) иностранную валюту</a:t>
            </a:r>
          </a:p>
          <a:p>
            <a:pPr algn="just"/>
            <a:r>
              <a:rPr lang="ru-RU" dirty="0" smtClean="0"/>
              <a:t>направленные </a:t>
            </a:r>
            <a:r>
              <a:rPr lang="ru-RU" dirty="0"/>
              <a:t>на уплату налогов, сборов, иных обязательных платежей в бюджет согласно законодательству иностранного государства;</a:t>
            </a:r>
          </a:p>
          <a:p>
            <a:pPr algn="just"/>
            <a:r>
              <a:rPr lang="ru-RU" dirty="0" smtClean="0"/>
              <a:t>направленные </a:t>
            </a:r>
            <a:r>
              <a:rPr lang="ru-RU" dirty="0"/>
              <a:t>на оплату расходов юридического лица – резидента, связанных с выполнением работ, оказанием услуг (в том числе транспортных) на территории иностранного государства в период их выполнения, оказания;</a:t>
            </a:r>
          </a:p>
          <a:p>
            <a:pPr algn="just"/>
            <a:r>
              <a:rPr lang="ru-RU" dirty="0" smtClean="0"/>
              <a:t>направленные </a:t>
            </a:r>
            <a:r>
              <a:rPr lang="ru-RU" dirty="0"/>
              <a:t>на оплату расходов юридического лица – резидента, связанных с содержанием его филиала и (или) представительства, находящихся за пределами Республики Беларусь;</a:t>
            </a:r>
          </a:p>
          <a:p>
            <a:pPr algn="just"/>
            <a:r>
              <a:rPr lang="ru-RU" dirty="0" smtClean="0"/>
              <a:t>направленные </a:t>
            </a:r>
            <a:r>
              <a:rPr lang="ru-RU" dirty="0"/>
              <a:t>на оплату обязательств юридического лица – резидента перед банком Республики Беларусь и (или) иностранным банком;</a:t>
            </a:r>
          </a:p>
          <a:p>
            <a:pPr algn="just"/>
            <a:r>
              <a:rPr lang="ru-RU" dirty="0" smtClean="0"/>
              <a:t>направленные </a:t>
            </a:r>
            <a:r>
              <a:rPr lang="ru-RU" dirty="0"/>
              <a:t>на оплату обязательств юридического лица – резидента перед иным юридическим лицом – резидентом в соответствии с условиями переводного аккредитива, если операции в иностранной валюте между этими юридическими лицами – резидентами разрешены </a:t>
            </a:r>
            <a:r>
              <a:rPr lang="ru-RU" dirty="0" smtClean="0"/>
              <a:t>законодательством;</a:t>
            </a:r>
            <a:endParaRPr lang="ru-RU" dirty="0"/>
          </a:p>
          <a:p>
            <a:pPr algn="just"/>
            <a:r>
              <a:rPr lang="ru-RU" dirty="0" smtClean="0"/>
              <a:t>удержанные</a:t>
            </a:r>
            <a:r>
              <a:rPr lang="ru-RU" dirty="0"/>
              <a:t>, уплаченные в виде вознаграждения по договору финансирования под уступку денежного требования (договору факторинга), а также дисконта по векселю</a:t>
            </a:r>
            <a:r>
              <a:rPr lang="ru-RU" dirty="0" smtClean="0"/>
              <a:t>;</a:t>
            </a:r>
          </a:p>
          <a:p>
            <a:pPr algn="just"/>
            <a:r>
              <a:rPr lang="ru-RU" dirty="0"/>
              <a:t>удержанные, уплаченные в виде вознаграждения и (или) возмещения иных расходов по аккредитивам, открытым в пользу экспортера-резидента для расчетов по валютным договорам, предусматривающим экспорт</a:t>
            </a:r>
            <a:r>
              <a:rPr lang="ru-RU" dirty="0" smtClean="0"/>
              <a:t>;</a:t>
            </a:r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52538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955" y="452718"/>
            <a:ext cx="10304060" cy="966649"/>
          </a:xfrm>
        </p:spPr>
        <p:txBody>
          <a:bodyPr/>
          <a:lstStyle/>
          <a:p>
            <a:r>
              <a:rPr lang="ru-RU" dirty="0" smtClean="0"/>
              <a:t>Исключения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2956" y="1050878"/>
            <a:ext cx="11737074" cy="5650173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удержанные, уплаченные в виде вознаграждения и (или) возмещения иных расходов по банковскому платежному обязательству, выпущенному в пользу экспортера-резидента для расчетов по валютным договорам, предусматривающим экспорт;</a:t>
            </a:r>
          </a:p>
          <a:p>
            <a:r>
              <a:rPr lang="ru-RU" dirty="0" smtClean="0"/>
              <a:t>удержанные</a:t>
            </a:r>
            <a:r>
              <a:rPr lang="ru-RU" dirty="0"/>
              <a:t>, уплаченные в виде комиссионного вознаграждения по договорам перестрахования;</a:t>
            </a:r>
          </a:p>
          <a:p>
            <a:r>
              <a:rPr lang="ru-RU" dirty="0" smtClean="0"/>
              <a:t>удержанные </a:t>
            </a:r>
            <a:r>
              <a:rPr lang="ru-RU" dirty="0"/>
              <a:t>банками, юридическими лицами – нерезидентами в виде вознаграждения (платы) при переводе белорусских рублей и (или) иностранной валюты;</a:t>
            </a:r>
          </a:p>
          <a:p>
            <a:r>
              <a:rPr lang="ru-RU" dirty="0" smtClean="0"/>
              <a:t>полученные </a:t>
            </a:r>
            <a:r>
              <a:rPr lang="ru-RU" dirty="0"/>
              <a:t>юридическим лицом – резидентом при проведении выставок, ярмарок, спортивных, спортивно-массовых и культурных мероприятий на территории иностранного государства и направленные на оплату расходов на такие мероприятия в период их проведения;</a:t>
            </a:r>
          </a:p>
          <a:p>
            <a:r>
              <a:rPr lang="ru-RU" dirty="0" smtClean="0"/>
              <a:t>не </a:t>
            </a:r>
            <a:r>
              <a:rPr lang="ru-RU" dirty="0"/>
              <a:t>подлежащие возмещению со стороны страховой организации, в размере собственного участия страхователя в покрытии возможных убытков;</a:t>
            </a:r>
          </a:p>
          <a:p>
            <a:r>
              <a:rPr lang="ru-RU" dirty="0" smtClean="0"/>
              <a:t>причитающиеся </a:t>
            </a:r>
            <a:r>
              <a:rPr lang="ru-RU" dirty="0"/>
              <a:t>юридическому лицу – нерезиденту при выполнении им определенных условий валютного договора в виде финансовой скидки, определяемой как вознаграждение (премия) без изменения цены единицы отгруженного товара (стоимости работы, услуги), представляющее собой разницу между стоимостью товара (работы, услуги) по валютному договору и суммой полученных белорусских рублей и (или) иностранной валюты</a:t>
            </a:r>
            <a:r>
              <a:rPr lang="ru-RU" dirty="0" smtClean="0"/>
              <a:t>;</a:t>
            </a:r>
          </a:p>
          <a:p>
            <a:r>
              <a:rPr lang="ru-RU" dirty="0"/>
              <a:t>используемые при расчетах, проводимых в соответствии с международными договорами Республики Беларусь</a:t>
            </a:r>
            <a:r>
              <a:rPr lang="ru-RU" dirty="0" smtClean="0"/>
              <a:t>;</a:t>
            </a:r>
          </a:p>
          <a:p>
            <a:r>
              <a:rPr lang="ru-RU" dirty="0"/>
              <a:t>в случае проведения зачета встречных однородных требований, вытекающих из одного или нескольких валютных договоров</a:t>
            </a:r>
            <a:r>
              <a:rPr lang="ru-RU" dirty="0" smtClean="0"/>
              <a:t>;</a:t>
            </a:r>
          </a:p>
          <a:p>
            <a:r>
              <a:rPr lang="ru-RU" dirty="0"/>
              <a:t>в случае прекращения обязательства юридического лица – нерезидента на основании соглашения о прекращении обязательства новацией, о предоставлении взамен исполнения обязательства </a:t>
            </a:r>
            <a:r>
              <a:rPr lang="ru-RU" dirty="0" smtClean="0"/>
              <a:t>отступного и в иных случаях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7837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925706"/>
          </a:xfrm>
        </p:spPr>
        <p:txBody>
          <a:bodyPr/>
          <a:lstStyle/>
          <a:p>
            <a:r>
              <a:rPr lang="ru-RU" dirty="0" smtClean="0"/>
              <a:t>Сроки репатриации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621711"/>
              </p:ext>
            </p:extLst>
          </p:nvPr>
        </p:nvGraphicFramePr>
        <p:xfrm>
          <a:off x="423081" y="1378424"/>
          <a:ext cx="11341289" cy="52543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675080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Сроки репатриации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305642"/>
              </p:ext>
            </p:extLst>
          </p:nvPr>
        </p:nvGraphicFramePr>
        <p:xfrm>
          <a:off x="532263" y="1392072"/>
          <a:ext cx="11081982" cy="5186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515282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03127"/>
          </a:xfrm>
        </p:spPr>
        <p:txBody>
          <a:bodyPr/>
          <a:lstStyle/>
          <a:p>
            <a:r>
              <a:rPr lang="ru-RU" dirty="0" smtClean="0"/>
              <a:t>Продление сроков репатриации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2605343"/>
              </p:ext>
            </p:extLst>
          </p:nvPr>
        </p:nvGraphicFramePr>
        <p:xfrm>
          <a:off x="409434" y="1255594"/>
          <a:ext cx="11477766" cy="5322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718387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307" y="452718"/>
            <a:ext cx="10536072" cy="1400530"/>
          </a:xfrm>
        </p:spPr>
        <p:txBody>
          <a:bodyPr/>
          <a:lstStyle/>
          <a:p>
            <a:r>
              <a:rPr lang="ru-RU" dirty="0" smtClean="0"/>
              <a:t>Прекращение обязанности по репатриации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9182" y="1853248"/>
            <a:ext cx="11914496" cy="4847803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принятие решения </a:t>
            </a:r>
            <a:r>
              <a:rPr lang="ru-RU" dirty="0"/>
              <a:t>об отказе </a:t>
            </a:r>
            <a:r>
              <a:rPr lang="ru-RU" dirty="0" err="1"/>
              <a:t>юрлицу</a:t>
            </a:r>
            <a:r>
              <a:rPr lang="ru-RU" dirty="0"/>
              <a:t>-резиденту в признании и принудительном исполнении или принудительном исполнении судебных, арбитражных решений (постановлений) либо иных актов, подлежащих признанию и (или) приведению в исполнение в соответствии с законодательством государства, на территории которого происходит принудительное исполнение, о взыскании задолженности </a:t>
            </a:r>
            <a:r>
              <a:rPr lang="ru-RU" dirty="0" err="1"/>
              <a:t>юрлица</a:t>
            </a:r>
            <a:r>
              <a:rPr lang="ru-RU" dirty="0"/>
              <a:t>-нерезидента по валютному договору по причинам, связанным с невозможностью исполнения;</a:t>
            </a:r>
          </a:p>
          <a:p>
            <a:r>
              <a:rPr lang="ru-RU" dirty="0" smtClean="0"/>
              <a:t>выплата </a:t>
            </a:r>
            <a:r>
              <a:rPr lang="ru-RU" dirty="0"/>
              <a:t>страховщиком страхового возмещения в соответствии с договором страхования имущественных интересов, связанных с реализацией валютного договора;</a:t>
            </a:r>
          </a:p>
          <a:p>
            <a:r>
              <a:rPr lang="ru-RU" dirty="0" smtClean="0"/>
              <a:t>принятие </a:t>
            </a:r>
            <a:r>
              <a:rPr lang="ru-RU" dirty="0"/>
              <a:t>решения о банкротстве или применения в отношении </a:t>
            </a:r>
            <a:r>
              <a:rPr lang="ru-RU" dirty="0" err="1"/>
              <a:t>юрлица</a:t>
            </a:r>
            <a:r>
              <a:rPr lang="ru-RU" dirty="0"/>
              <a:t>-нерезидента процедур, связанных с его несостоятельностью (банкротством), если это повлекло невозможность удовлетворения требований </a:t>
            </a:r>
            <a:r>
              <a:rPr lang="ru-RU" dirty="0" err="1"/>
              <a:t>юрлица</a:t>
            </a:r>
            <a:r>
              <a:rPr lang="ru-RU" dirty="0"/>
              <a:t>-резидента по валютному договору;</a:t>
            </a:r>
          </a:p>
          <a:p>
            <a:r>
              <a:rPr lang="ru-RU" dirty="0"/>
              <a:t> </a:t>
            </a:r>
            <a:r>
              <a:rPr lang="ru-RU" dirty="0" smtClean="0"/>
              <a:t>принятие </a:t>
            </a:r>
            <a:r>
              <a:rPr lang="ru-RU" dirty="0"/>
              <a:t>решения об исключении </a:t>
            </a:r>
            <a:r>
              <a:rPr lang="ru-RU" dirty="0" err="1"/>
              <a:t>юрлица</a:t>
            </a:r>
            <a:r>
              <a:rPr lang="ru-RU" dirty="0"/>
              <a:t>-нерезидента из </a:t>
            </a:r>
            <a:r>
              <a:rPr lang="ru-RU" dirty="0" err="1"/>
              <a:t>госреестра</a:t>
            </a:r>
            <a:r>
              <a:rPr lang="ru-RU" dirty="0"/>
              <a:t> организаций (плательщиков) в стране регистрации, что повлекло невозможность возврата денег либо удовлетворения требований </a:t>
            </a:r>
            <a:r>
              <a:rPr lang="ru-RU" dirty="0" err="1"/>
              <a:t>юрлица</a:t>
            </a:r>
            <a:r>
              <a:rPr lang="ru-RU" dirty="0"/>
              <a:t>-резидента по валютному договору;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69954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69" y="452718"/>
            <a:ext cx="10563367" cy="1400530"/>
          </a:xfrm>
        </p:spPr>
        <p:txBody>
          <a:bodyPr/>
          <a:lstStyle/>
          <a:p>
            <a:r>
              <a:rPr lang="ru-RU" dirty="0" smtClean="0"/>
              <a:t>Прекращение обязанности по репатриации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41194" y="2052918"/>
            <a:ext cx="11354937" cy="4195481"/>
          </a:xfrm>
        </p:spPr>
        <p:txBody>
          <a:bodyPr/>
          <a:lstStyle/>
          <a:p>
            <a:r>
              <a:rPr lang="ru-RU" dirty="0"/>
              <a:t>принятие решения о конфискации (ином изъятии) у </a:t>
            </a:r>
            <a:r>
              <a:rPr lang="ru-RU" dirty="0" err="1"/>
              <a:t>юрлица</a:t>
            </a:r>
            <a:r>
              <a:rPr lang="ru-RU" dirty="0"/>
              <a:t>-резидента или </a:t>
            </a:r>
            <a:r>
              <a:rPr lang="ru-RU" dirty="0" err="1"/>
              <a:t>юрлица</a:t>
            </a:r>
            <a:r>
              <a:rPr lang="ru-RU" dirty="0"/>
              <a:t>-нерезидента товаров в соответствии с законодательством государства, на территории которого произошла конфискация (иное изъятие) товаров;</a:t>
            </a:r>
          </a:p>
          <a:p>
            <a:r>
              <a:rPr lang="ru-RU" dirty="0"/>
              <a:t>признание </a:t>
            </a:r>
            <a:r>
              <a:rPr lang="ru-RU" dirty="0" err="1"/>
              <a:t>юрлицом</a:t>
            </a:r>
            <a:r>
              <a:rPr lang="ru-RU" dirty="0"/>
              <a:t>-резидентом задолженности по валютному договору безнадежной к взысканию и (или) получению, за исключением оснований, предусмотренных пп.4 и 5 настоящего перечня, но не ранее чем через 3 года после истечения срока репатриации;</a:t>
            </a:r>
          </a:p>
          <a:p>
            <a:r>
              <a:rPr lang="ru-RU" dirty="0"/>
              <a:t>вступление в законную силу судебных, арбитражных решений (постановлений), в соответствии с которыми </a:t>
            </a:r>
            <a:r>
              <a:rPr lang="ru-RU" dirty="0" err="1"/>
              <a:t>юрлицу</a:t>
            </a:r>
            <a:r>
              <a:rPr lang="ru-RU" dirty="0"/>
              <a:t>-резиденту отказано в удовлетворении обращения для взыскания задолженности </a:t>
            </a:r>
            <a:r>
              <a:rPr lang="ru-RU" dirty="0" err="1"/>
              <a:t>юрлица</a:t>
            </a:r>
            <a:r>
              <a:rPr lang="ru-RU" dirty="0"/>
              <a:t>-нерезидента по валютному договору по причинам, связанным с невозможностью исполнения; </a:t>
            </a:r>
          </a:p>
          <a:p>
            <a:r>
              <a:rPr lang="ru-RU" dirty="0"/>
              <a:t>иные основания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100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Признаки внешнеэкономической сделки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Основной признак</a:t>
            </a:r>
          </a:p>
          <a:p>
            <a:pPr marL="0" indent="0">
              <a:buNone/>
            </a:pPr>
            <a:r>
              <a:rPr lang="ru-RU" dirty="0" smtClean="0"/>
              <a:t> - национальная </a:t>
            </a:r>
            <a:r>
              <a:rPr lang="ru-RU" dirty="0"/>
              <a:t>(государственную) принадлежность одного из </a:t>
            </a:r>
            <a:r>
              <a:rPr lang="ru-RU" dirty="0" smtClean="0"/>
              <a:t>контрагентов</a:t>
            </a:r>
            <a:endParaRPr lang="ru-RU" dirty="0"/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6032682" cy="4200245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smtClean="0"/>
              <a:t>Дополнительные признаки: </a:t>
            </a:r>
          </a:p>
          <a:p>
            <a:r>
              <a:rPr lang="ru-RU" dirty="0" smtClean="0"/>
              <a:t>•</a:t>
            </a:r>
            <a:r>
              <a:rPr lang="ru-RU" dirty="0"/>
              <a:t>	перемещение товаров через государственную границу; </a:t>
            </a:r>
            <a:endParaRPr lang="ru-RU" dirty="0" smtClean="0"/>
          </a:p>
          <a:p>
            <a:r>
              <a:rPr lang="ru-RU" dirty="0" smtClean="0"/>
              <a:t>•</a:t>
            </a:r>
            <a:r>
              <a:rPr lang="ru-RU" dirty="0"/>
              <a:t>	 использование при расчетах с контрагентом иностранной валюты </a:t>
            </a:r>
            <a:endParaRPr lang="ru-RU" dirty="0" smtClean="0"/>
          </a:p>
          <a:p>
            <a:r>
              <a:rPr lang="ru-RU" dirty="0" smtClean="0"/>
              <a:t>•</a:t>
            </a:r>
            <a:r>
              <a:rPr lang="ru-RU" dirty="0"/>
              <a:t>	 специфика рассмотрения споров, вытекающих из внешнеэкономических </a:t>
            </a:r>
            <a:r>
              <a:rPr lang="ru-RU" dirty="0" smtClean="0"/>
              <a:t>договоров; </a:t>
            </a:r>
          </a:p>
          <a:p>
            <a:r>
              <a:rPr lang="ru-RU" dirty="0" smtClean="0"/>
              <a:t>•</a:t>
            </a:r>
            <a:r>
              <a:rPr lang="ru-RU" dirty="0"/>
              <a:t>	 специфический круг источников, регулирующих внешнеэкономическую сделку.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49305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326689" cy="933170"/>
          </a:xfrm>
        </p:spPr>
        <p:txBody>
          <a:bodyPr/>
          <a:lstStyle/>
          <a:p>
            <a:r>
              <a:rPr lang="ru-RU" dirty="0" smtClean="0"/>
              <a:t>Понятие внешнеторгового договора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9965678"/>
              </p:ext>
            </p:extLst>
          </p:nvPr>
        </p:nvGraphicFramePr>
        <p:xfrm>
          <a:off x="314325" y="1585913"/>
          <a:ext cx="11744325" cy="4743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070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761720"/>
          </a:xfrm>
        </p:spPr>
        <p:txBody>
          <a:bodyPr/>
          <a:lstStyle/>
          <a:p>
            <a:r>
              <a:rPr lang="ru-RU" dirty="0" smtClean="0"/>
              <a:t>Соотношение понятий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</p:nvPr>
        </p:nvGraphicFramePr>
        <p:xfrm>
          <a:off x="1103312" y="1457325"/>
          <a:ext cx="9842192" cy="56327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888459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Стороны валютного договора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0628" y="1473958"/>
            <a:ext cx="10686196" cy="503602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УЧАСТНИКИ ВЛЮТНЫХ ОПЕРАЦИЙ - РЕЗИДЕНТЫ И НЕРЕЗИДЕНТЫ</a:t>
            </a:r>
          </a:p>
          <a:p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9528618"/>
              </p:ext>
            </p:extLst>
          </p:nvPr>
        </p:nvGraphicFramePr>
        <p:xfrm>
          <a:off x="136478" y="2101755"/>
          <a:ext cx="11300346" cy="45240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00346"/>
              </a:tblGrid>
              <a:tr h="2755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sng" dirty="0">
                          <a:effectLst/>
                        </a:rPr>
                        <a:t>Резиденты: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1327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- </a:t>
                      </a:r>
                      <a:r>
                        <a:rPr lang="ru-RU" sz="1600" dirty="0">
                          <a:effectLst/>
                        </a:rPr>
                        <a:t>физические лица - </a:t>
                      </a:r>
                      <a:r>
                        <a:rPr lang="ru-RU" sz="1600" b="0" dirty="0">
                          <a:effectLst/>
                        </a:rPr>
                        <a:t>граждане Республики Беларусь, за исключением физических лиц, одновременно соответствующих следующим критериям:</a:t>
                      </a:r>
                      <a:br>
                        <a:rPr lang="ru-RU" sz="1600" b="0" dirty="0">
                          <a:effectLst/>
                        </a:rPr>
                      </a:br>
                      <a:r>
                        <a:rPr lang="ru-RU" sz="1600" b="0" dirty="0">
                          <a:effectLst/>
                        </a:rPr>
                        <a:t>имеющих документ, подтверждающий право на постоянное проживание в иностранном государстве,</a:t>
                      </a:r>
                      <a:br>
                        <a:rPr lang="ru-RU" sz="1600" b="0" dirty="0">
                          <a:effectLst/>
                        </a:rPr>
                      </a:br>
                      <a:r>
                        <a:rPr lang="ru-RU" sz="1600" b="0" dirty="0">
                          <a:effectLst/>
                        </a:rPr>
                        <a:t>и фактически находившихся на территории Республики Беларусь в календарном году в совокупности 183 дня и менее;</a:t>
                      </a:r>
                      <a:br>
                        <a:rPr lang="ru-RU" sz="1600" b="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- физические лица - </a:t>
                      </a:r>
                      <a:r>
                        <a:rPr lang="ru-RU" sz="1600" b="0" dirty="0">
                          <a:effectLst/>
                        </a:rPr>
                        <a:t>иностранные граждане и лица без гражданства, получившие разрешение на постоянное проживание в Республике Беларусь</a:t>
                      </a:r>
                      <a:r>
                        <a:rPr lang="ru-RU" sz="1600" dirty="0">
                          <a:effectLst/>
                        </a:rPr>
                        <a:t>;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- юридические лица, созданные в соответствии с законодательством Республики Беларусь, </a:t>
                      </a:r>
                      <a:r>
                        <a:rPr lang="ru-RU" sz="1600" b="0" dirty="0">
                          <a:effectLst/>
                        </a:rPr>
                        <a:t>с местом нахождения в Республике Беларусь, их филиалы и представительства, находящиеся в Республике Беларусь и за ее пределами;</a:t>
                      </a:r>
                      <a:br>
                        <a:rPr lang="ru-RU" sz="1600" b="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- индивидуальные предприниматели, зарегистрированные в Республике Беларусь;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- дипломатические представительства, консульские учреждения и иные представительства Республики Беларусь, </a:t>
                      </a:r>
                      <a:r>
                        <a:rPr lang="ru-RU" sz="1600" b="0" dirty="0">
                          <a:effectLst/>
                        </a:rPr>
                        <a:t>находящиеся за пределами Республики Беларусь;</a:t>
                      </a:r>
                      <a:br>
                        <a:rPr lang="ru-RU" sz="1600" b="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- Республика Беларусь, ее административно-территориальные единицы, </a:t>
                      </a:r>
                      <a:r>
                        <a:rPr lang="ru-RU" sz="1600" b="0" dirty="0">
                          <a:effectLst/>
                        </a:rPr>
                        <a:t>участвующие в отношениях, регулируемых валютным законодательством Республики Беларусь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7293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Стороны валютного договора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6908671"/>
              </p:ext>
            </p:extLst>
          </p:nvPr>
        </p:nvGraphicFramePr>
        <p:xfrm>
          <a:off x="646111" y="1473958"/>
          <a:ext cx="10654235" cy="51680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54235"/>
              </a:tblGrid>
              <a:tr h="3411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400" u="sng" dirty="0">
                          <a:effectLst/>
                        </a:rPr>
                        <a:t>Нерезиденты:</a:t>
                      </a:r>
                      <a:endParaRPr lang="ru-RU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776716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effectLst/>
                        </a:rPr>
                        <a:t>физические </a:t>
                      </a:r>
                      <a:r>
                        <a:rPr lang="ru-RU" sz="1600" dirty="0">
                          <a:effectLst/>
                        </a:rPr>
                        <a:t>лица, </a:t>
                      </a:r>
                      <a:r>
                        <a:rPr lang="ru-RU" sz="1600" b="0" dirty="0">
                          <a:effectLst/>
                        </a:rPr>
                        <a:t>не являющиеся резидентами </a:t>
                      </a:r>
                      <a:endParaRPr lang="ru-RU" sz="1600" b="0" dirty="0" smtClean="0">
                        <a:effectLst/>
                      </a:endParaRPr>
                    </a:p>
                    <a:p>
                      <a:pPr marL="285750" indent="-2857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600" dirty="0" smtClean="0">
                          <a:effectLst/>
                        </a:rPr>
                        <a:t>- </a:t>
                      </a:r>
                      <a:r>
                        <a:rPr lang="ru-RU" sz="1600" dirty="0">
                          <a:effectLst/>
                        </a:rPr>
                        <a:t>юридические лица, </a:t>
                      </a:r>
                      <a:r>
                        <a:rPr lang="ru-RU" sz="1600" b="0" dirty="0">
                          <a:effectLst/>
                        </a:rPr>
                        <a:t>созданные в соответствии с законодательством иностранных государств, с местом нахождения за пределами Республики Беларусь, их филиалы и представительства, находящиеся в Республике Беларусь и за ее пределами;</a:t>
                      </a:r>
                      <a:br>
                        <a:rPr lang="ru-RU" sz="1600" b="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- индивидуальные предприниматели, зарегистрированные в иностранных государствах;</a:t>
                      </a:r>
                      <a:br>
                        <a:rPr lang="ru-RU" sz="160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- организации, не являющиеся юридическими лицами, </a:t>
                      </a:r>
                      <a:r>
                        <a:rPr lang="ru-RU" sz="1600" b="0" dirty="0">
                          <a:effectLst/>
                        </a:rPr>
                        <a:t>созданные в соответствии с законодательством иностранных государств, с местом нахождения за пределами Республики Беларусь, их филиалы и представительства, находящиеся в Республике Беларусь и за ее пределами;</a:t>
                      </a:r>
                      <a:br>
                        <a:rPr lang="ru-RU" sz="1600" b="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- дипломатические представительства, консульские учреждения и иные представительства иностранных государств, </a:t>
                      </a:r>
                      <a:r>
                        <a:rPr lang="ru-RU" sz="1600" b="0" dirty="0">
                          <a:effectLst/>
                        </a:rPr>
                        <a:t>находящиеся в Республике Беларусь и за ее пределами;</a:t>
                      </a:r>
                      <a:br>
                        <a:rPr lang="ru-RU" sz="1600" b="0" dirty="0">
                          <a:effectLst/>
                        </a:rPr>
                      </a:br>
                      <a:r>
                        <a:rPr lang="ru-RU" sz="1600" b="0" dirty="0">
                          <a:effectLst/>
                        </a:rPr>
                        <a:t>- международные организации, их филиалы и представительства, находящиеся в Республике Беларусь и за ее пределами;</a:t>
                      </a:r>
                      <a:br>
                        <a:rPr lang="ru-RU" sz="1600" b="0" dirty="0">
                          <a:effectLst/>
                        </a:rPr>
                      </a:br>
                      <a:r>
                        <a:rPr lang="ru-RU" sz="1600" dirty="0">
                          <a:effectLst/>
                        </a:rPr>
                        <a:t>- иностранные государства, их административно-территориальные </a:t>
                      </a:r>
                      <a:r>
                        <a:rPr lang="ru-RU" sz="1600" b="0" dirty="0">
                          <a:effectLst/>
                        </a:rPr>
                        <a:t>(государственно-территориальные) образования, участвующие в отношениях, регулируемых валютным законодательством Республики Беларусь</a:t>
                      </a:r>
                      <a:endParaRPr lang="ru-RU" sz="16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4746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Стороны валютного договора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853249"/>
            <a:ext cx="9184942" cy="476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619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4136CF89BB20794CB8162050F86E0FBB" ma:contentTypeVersion="0" ma:contentTypeDescription="Создание документа." ma:contentTypeScope="" ma:versionID="7e4c103b61a28e60d0588a268d02a9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6D3996A-4E19-4132-B07C-039518841EEB}"/>
</file>

<file path=customXml/itemProps2.xml><?xml version="1.0" encoding="utf-8"?>
<ds:datastoreItem xmlns:ds="http://schemas.openxmlformats.org/officeDocument/2006/customXml" ds:itemID="{C9573D19-D11E-4638-857B-EE6F3F3A0022}"/>
</file>

<file path=customXml/itemProps3.xml><?xml version="1.0" encoding="utf-8"?>
<ds:datastoreItem xmlns:ds="http://schemas.openxmlformats.org/officeDocument/2006/customXml" ds:itemID="{EB95A88C-62B3-4265-9CC3-508F1176524A}"/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333</TotalTime>
  <Words>3274</Words>
  <Application>Microsoft Office PowerPoint</Application>
  <PresentationFormat>Широкоэкранный</PresentationFormat>
  <Paragraphs>218</Paragraphs>
  <Slides>37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4" baseType="lpstr">
      <vt:lpstr>Arial</vt:lpstr>
      <vt:lpstr>Calibri</vt:lpstr>
      <vt:lpstr>Century Gothic</vt:lpstr>
      <vt:lpstr>Times New Roman</vt:lpstr>
      <vt:lpstr>Wingdings</vt:lpstr>
      <vt:lpstr>Wingdings 3</vt:lpstr>
      <vt:lpstr>Ион</vt:lpstr>
      <vt:lpstr>Валютный договор</vt:lpstr>
      <vt:lpstr>План</vt:lpstr>
      <vt:lpstr>Источники</vt:lpstr>
      <vt:lpstr>Признаки внешнеэкономической сделки</vt:lpstr>
      <vt:lpstr>Понятие внешнеторгового договора</vt:lpstr>
      <vt:lpstr>Соотношение понятий</vt:lpstr>
      <vt:lpstr>Стороны валютного договора</vt:lpstr>
      <vt:lpstr>Стороны валютного договора</vt:lpstr>
      <vt:lpstr>Стороны валютного договора</vt:lpstr>
      <vt:lpstr>Форма валютного договора</vt:lpstr>
      <vt:lpstr>Существенные условия валютного договора </vt:lpstr>
      <vt:lpstr>Общие существенные условия валютного договора</vt:lpstr>
      <vt:lpstr>Специальные существенные условия</vt:lpstr>
      <vt:lpstr>Специальные существенные условия</vt:lpstr>
      <vt:lpstr>Регистрация валютного договора</vt:lpstr>
      <vt:lpstr>Регистрация валютного договора</vt:lpstr>
      <vt:lpstr>Регистрация валютного договора</vt:lpstr>
      <vt:lpstr>Условия регистрации</vt:lpstr>
      <vt:lpstr>Условия регистрации</vt:lpstr>
      <vt:lpstr>Условия регистрации</vt:lpstr>
      <vt:lpstr>Условия регистрации</vt:lpstr>
      <vt:lpstr>Не подлежат регистрации</vt:lpstr>
      <vt:lpstr>Сроки регистрации валютных договоров  </vt:lpstr>
      <vt:lpstr>Ответственность за неисполнение обязанности по регистрации </vt:lpstr>
      <vt:lpstr>Расчеты по валютным договорам</vt:lpstr>
      <vt:lpstr>Расчеты по валютным договорам</vt:lpstr>
      <vt:lpstr>Расчеты по валютным договорам</vt:lpstr>
      <vt:lpstr>Расчеты по валютным договорам</vt:lpstr>
      <vt:lpstr>Расчеты по валютным договорам</vt:lpstr>
      <vt:lpstr>Репатриация денежных средств</vt:lpstr>
      <vt:lpstr>Исключения</vt:lpstr>
      <vt:lpstr>Исключения</vt:lpstr>
      <vt:lpstr>Сроки репатриации</vt:lpstr>
      <vt:lpstr>Сроки репатриации</vt:lpstr>
      <vt:lpstr>Продление сроков репатриации</vt:lpstr>
      <vt:lpstr>Прекращение обязанности по репатриации</vt:lpstr>
      <vt:lpstr>Прекращение обязанности по репатриации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Валютный договор</dc:title>
  <dc:creator>Пользователь</dc:creator>
  <cp:lastModifiedBy>Пользователь</cp:lastModifiedBy>
  <cp:revision>94</cp:revision>
  <dcterms:created xsi:type="dcterms:W3CDTF">2022-10-09T13:26:45Z</dcterms:created>
  <dcterms:modified xsi:type="dcterms:W3CDTF">2022-10-11T06:21:19Z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0x0101004136CF89BB20794CB8162050F86E0FBB</vt:lpwstr>
  </property>
</Properties>
</file>